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0" r:id="rId1"/>
  </p:sldMasterIdLst>
  <p:notesMasterIdLst>
    <p:notesMasterId r:id="rId8"/>
  </p:notesMasterIdLst>
  <p:handoutMasterIdLst>
    <p:handoutMasterId r:id="rId9"/>
  </p:handoutMasterIdLst>
  <p:sldIdLst>
    <p:sldId id="319" r:id="rId2"/>
    <p:sldId id="320" r:id="rId3"/>
    <p:sldId id="321" r:id="rId4"/>
    <p:sldId id="325" r:id="rId5"/>
    <p:sldId id="322" r:id="rId6"/>
    <p:sldId id="326" r:id="rId7"/>
  </p:sldIdLst>
  <p:sldSz cx="9144000" cy="6858000" type="screen4x3"/>
  <p:notesSz cx="6805613" cy="9939338"/>
  <p:defaultTextStyle>
    <a:defPPr>
      <a:defRPr lang="ja-JP"/>
    </a:defPPr>
    <a:lvl1pPr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0">
          <p15:clr>
            <a:srgbClr val="A4A3A4"/>
          </p15:clr>
        </p15:guide>
        <p15:guide id="2" pos="214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731"/>
    <p:restoredTop sz="94630"/>
  </p:normalViewPr>
  <p:slideViewPr>
    <p:cSldViewPr snapToGrid="0">
      <p:cViewPr varScale="1">
        <p:scale>
          <a:sx n="87" d="100"/>
          <a:sy n="87" d="100"/>
        </p:scale>
        <p:origin x="976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>
      <p:cViewPr varScale="1">
        <p:scale>
          <a:sx n="79" d="100"/>
          <a:sy n="79" d="100"/>
        </p:scale>
        <p:origin x="-2160" y="-90"/>
      </p:cViewPr>
      <p:guideLst>
        <p:guide orient="horz" pos="3130"/>
        <p:guide pos="2144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3FE5F0C1-4FAD-4A40-994C-4B903199762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1163" cy="49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t" anchorCtr="0" compatLnSpc="1">
            <a:prstTxWarp prst="textNoShape">
              <a:avLst/>
            </a:prstTxWarp>
          </a:bodyPr>
          <a:lstStyle>
            <a:lvl1pPr defTabSz="921598">
              <a:defRPr sz="1200">
                <a:latin typeface="Arial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C3E21F66-C4A7-C247-90CF-F98E77B02304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4450" y="0"/>
            <a:ext cx="2951163" cy="49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t" anchorCtr="0" compatLnSpc="1">
            <a:prstTxWarp prst="textNoShape">
              <a:avLst/>
            </a:prstTxWarp>
          </a:bodyPr>
          <a:lstStyle>
            <a:lvl1pPr algn="r" defTabSz="921598">
              <a:defRPr sz="1200">
                <a:latin typeface="Arial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33796" name="Rectangle 4">
            <a:extLst>
              <a:ext uri="{FF2B5EF4-FFF2-40B4-BE49-F238E27FC236}">
                <a16:creationId xmlns:a16="http://schemas.microsoft.com/office/drawing/2014/main" id="{0BFD1245-DD13-6748-80B3-9EA929559052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0863"/>
            <a:ext cx="2951163" cy="49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b" anchorCtr="0" compatLnSpc="1">
            <a:prstTxWarp prst="textNoShape">
              <a:avLst/>
            </a:prstTxWarp>
          </a:bodyPr>
          <a:lstStyle>
            <a:lvl1pPr defTabSz="921598">
              <a:defRPr sz="1200">
                <a:latin typeface="Arial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33797" name="Rectangle 5">
            <a:extLst>
              <a:ext uri="{FF2B5EF4-FFF2-40B4-BE49-F238E27FC236}">
                <a16:creationId xmlns:a16="http://schemas.microsoft.com/office/drawing/2014/main" id="{2816DBEE-BD97-8843-8993-ECECC97D986B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4450" y="9440863"/>
            <a:ext cx="2951163" cy="49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b" anchorCtr="0" compatLnSpc="1">
            <a:prstTxWarp prst="textNoShape">
              <a:avLst/>
            </a:prstTxWarp>
          </a:bodyPr>
          <a:lstStyle>
            <a:lvl1pPr algn="r" defTabSz="920750">
              <a:defRPr sz="1200"/>
            </a:lvl1pPr>
          </a:lstStyle>
          <a:p>
            <a:fld id="{7FB5620C-7DD6-F747-99F7-60128BE0420D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D416C1C3-1B63-394A-A96C-7B63BB69C74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1163" cy="49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t" anchorCtr="0" compatLnSpc="1">
            <a:prstTxWarp prst="textNoShape">
              <a:avLst/>
            </a:prstTxWarp>
          </a:bodyPr>
          <a:lstStyle>
            <a:lvl1pPr defTabSz="921598">
              <a:defRPr sz="1200">
                <a:latin typeface="Arial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5C53478D-B6CB-7549-9D52-4AF184C9F9BD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52863" y="0"/>
            <a:ext cx="2951162" cy="49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t" anchorCtr="0" compatLnSpc="1">
            <a:prstTxWarp prst="textNoShape">
              <a:avLst/>
            </a:prstTxWarp>
          </a:bodyPr>
          <a:lstStyle>
            <a:lvl1pPr algn="r" defTabSz="921598">
              <a:defRPr sz="1200">
                <a:latin typeface="Arial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148" name="Rectangle 4">
            <a:extLst>
              <a:ext uri="{FF2B5EF4-FFF2-40B4-BE49-F238E27FC236}">
                <a16:creationId xmlns:a16="http://schemas.microsoft.com/office/drawing/2014/main" id="{0050EC89-16EA-B849-9037-C00B07EC6DBB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5988" y="746125"/>
            <a:ext cx="4973637" cy="37290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4581" name="Rectangle 5">
            <a:extLst>
              <a:ext uri="{FF2B5EF4-FFF2-40B4-BE49-F238E27FC236}">
                <a16:creationId xmlns:a16="http://schemas.microsoft.com/office/drawing/2014/main" id="{32B882EE-82CA-C240-96C0-A027066D0DF2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1038" y="4721225"/>
            <a:ext cx="5445125" cy="4471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noProof="0"/>
              <a:t>マスタ テキストの書式設定</a:t>
            </a:r>
          </a:p>
          <a:p>
            <a:pPr lvl="1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24582" name="Rectangle 6">
            <a:extLst>
              <a:ext uri="{FF2B5EF4-FFF2-40B4-BE49-F238E27FC236}">
                <a16:creationId xmlns:a16="http://schemas.microsoft.com/office/drawing/2014/main" id="{021801AD-7A67-D041-B951-928C86FEC3B2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9275"/>
            <a:ext cx="2951163" cy="49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b" anchorCtr="0" compatLnSpc="1">
            <a:prstTxWarp prst="textNoShape">
              <a:avLst/>
            </a:prstTxWarp>
          </a:bodyPr>
          <a:lstStyle>
            <a:lvl1pPr defTabSz="921598">
              <a:defRPr sz="1200">
                <a:latin typeface="Arial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4583" name="Rectangle 7">
            <a:extLst>
              <a:ext uri="{FF2B5EF4-FFF2-40B4-BE49-F238E27FC236}">
                <a16:creationId xmlns:a16="http://schemas.microsoft.com/office/drawing/2014/main" id="{E23328B9-0C20-C847-B793-45335ABD478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2863" y="9439275"/>
            <a:ext cx="2951162" cy="49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184" tIns="46092" rIns="92184" bIns="46092" numCol="1" anchor="b" anchorCtr="0" compatLnSpc="1">
            <a:prstTxWarp prst="textNoShape">
              <a:avLst/>
            </a:prstTxWarp>
          </a:bodyPr>
          <a:lstStyle>
            <a:lvl1pPr algn="r" defTabSz="920750">
              <a:defRPr sz="1200"/>
            </a:lvl1pPr>
          </a:lstStyle>
          <a:p>
            <a:fld id="{51ACA60E-D25D-6849-8D18-87E26A9E180B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E0D11619-8F33-D748-B8EE-AC426B191F8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lum bright="42000" contrast="-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88"/>
            <a:ext cx="9144000" cy="6858001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FF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5" name="Picture 8" descr="Ｒロゴマーク(背景なし）">
            <a:extLst>
              <a:ext uri="{FF2B5EF4-FFF2-40B4-BE49-F238E27FC236}">
                <a16:creationId xmlns:a16="http://schemas.microsoft.com/office/drawing/2014/main" id="{193E9173-F422-C044-9329-EA0669AC8EC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4925" y="0"/>
            <a:ext cx="1489075" cy="148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16">
            <a:extLst>
              <a:ext uri="{FF2B5EF4-FFF2-40B4-BE49-F238E27FC236}">
                <a16:creationId xmlns:a16="http://schemas.microsoft.com/office/drawing/2014/main" id="{310C6A35-B1A0-3A47-B322-8F179AFC0C7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498975" y="42863"/>
            <a:ext cx="3560763" cy="246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ja-JP" altLang="en-US" sz="1000" dirty="0">
                <a:latin typeface="小塚ゴシック Pr6N M" pitchFamily="34" charset="-128"/>
                <a:ea typeface="小塚ゴシック Pr6N M" pitchFamily="34" charset="-128"/>
              </a:rPr>
              <a:t>無限の可能性、ここが最先端　－</a:t>
            </a:r>
            <a:r>
              <a:rPr lang="en-US" altLang="ja-JP" sz="1000" dirty="0">
                <a:latin typeface="小塚ゴシック Pr6N M" pitchFamily="34" charset="-128"/>
                <a:ea typeface="小塚ゴシック Pr6N M" pitchFamily="34" charset="-128"/>
              </a:rPr>
              <a:t>Outgrow your limits</a:t>
            </a:r>
            <a:r>
              <a:rPr lang="ja-JP" altLang="en-US" sz="1000" dirty="0">
                <a:latin typeface="小塚ゴシック Pr6N M" pitchFamily="34" charset="-128"/>
                <a:ea typeface="小塚ゴシック Pr6N M" pitchFamily="34" charset="-128"/>
              </a:rPr>
              <a:t>－</a:t>
            </a:r>
          </a:p>
        </p:txBody>
      </p:sp>
      <p:sp>
        <p:nvSpPr>
          <p:cNvPr id="124109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38175" y="1514475"/>
            <a:ext cx="7772400" cy="2057400"/>
          </a:xfrm>
        </p:spPr>
        <p:txBody>
          <a:bodyPr/>
          <a:lstStyle>
            <a:lvl1pPr>
              <a:defRPr sz="5400">
                <a:latin typeface="HG正楷書体-PRO" pitchFamily="65" charset="-128"/>
                <a:ea typeface="HG正楷書体-PRO" pitchFamily="65" charset="-128"/>
              </a:defRPr>
            </a:lvl1pPr>
          </a:lstStyle>
          <a:p>
            <a:pPr lvl="0"/>
            <a:r>
              <a:rPr lang="ja-JP" altLang="en-US" noProof="0"/>
              <a:t>マスタ タイトルの書式設定</a:t>
            </a:r>
          </a:p>
        </p:txBody>
      </p:sp>
      <p:sp>
        <p:nvSpPr>
          <p:cNvPr id="124109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258888" y="4098925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>
                <a:latin typeface="HG正楷書体-PRO" pitchFamily="65" charset="-128"/>
                <a:ea typeface="HG正楷書体-PRO" pitchFamily="65" charset="-128"/>
              </a:defRPr>
            </a:lvl1pPr>
          </a:lstStyle>
          <a:p>
            <a:pPr lvl="0"/>
            <a:r>
              <a:rPr lang="ja-JP" altLang="en-US" noProof="0" dirty="0"/>
              <a:t>マスタ サブタイトルの書式設定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4331147F-5DCD-0E4F-84DD-B3CB502D83E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400">
                <a:solidFill>
                  <a:schemeClr val="folHlink"/>
                </a:solidFill>
                <a:latin typeface="Times New Roman" pitchFamily="18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E182C612-2C09-9D44-B361-9AC0EB32612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400">
                <a:solidFill>
                  <a:schemeClr val="folHlink"/>
                </a:solidFill>
                <a:latin typeface="Times New Roman" pitchFamily="18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9" name="スライド番号プレースホルダー 1">
            <a:extLst>
              <a:ext uri="{FF2B5EF4-FFF2-40B4-BE49-F238E27FC236}">
                <a16:creationId xmlns:a16="http://schemas.microsoft.com/office/drawing/2014/main" id="{029A375A-626D-8346-B1A2-CDD353B17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199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fld id="{D11FC6A6-251A-1A4E-95D1-3A43B5E6A31D}" type="slidenum">
              <a:rPr lang="ja-JP" altLang="en-US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33859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スライド番号プレースホルダー 1">
            <a:extLst>
              <a:ext uri="{FF2B5EF4-FFF2-40B4-BE49-F238E27FC236}">
                <a16:creationId xmlns:a16="http://schemas.microsoft.com/office/drawing/2014/main" id="{8E90A03E-ACB7-2149-A98C-E2A263CE1A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BF1F963-BD6B-644A-B352-6AC5913BD479}" type="slidenum">
              <a:rPr lang="ja-JP" altLang="en-US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920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0E015CC-181B-A342-B348-A58C710094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1027" name="Rectangle 3">
            <a:extLst>
              <a:ext uri="{FF2B5EF4-FFF2-40B4-BE49-F238E27FC236}">
                <a16:creationId xmlns:a16="http://schemas.microsoft.com/office/drawing/2014/main" id="{1BB51522-66EC-EF4E-89B0-ABBCCE001E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0" y="115888"/>
            <a:ext cx="9144000" cy="649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 タイトルの書式設定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2DB10D9B-E9FC-A247-8094-6CE10FB154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0" y="765175"/>
            <a:ext cx="9144000" cy="6092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grpSp>
        <p:nvGrpSpPr>
          <p:cNvPr id="1029" name="Group 6">
            <a:extLst>
              <a:ext uri="{FF2B5EF4-FFF2-40B4-BE49-F238E27FC236}">
                <a16:creationId xmlns:a16="http://schemas.microsoft.com/office/drawing/2014/main" id="{8F508DA8-B4D6-A14E-968F-FA8D88B81A8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301750" y="1588"/>
            <a:ext cx="547688" cy="582612"/>
            <a:chOff x="1727" y="866"/>
            <a:chExt cx="129" cy="157"/>
          </a:xfrm>
        </p:grpSpPr>
        <p:sp>
          <p:nvSpPr>
            <p:cNvPr id="1035" name="Freeform 7">
              <a:extLst>
                <a:ext uri="{FF2B5EF4-FFF2-40B4-BE49-F238E27FC236}">
                  <a16:creationId xmlns:a16="http://schemas.microsoft.com/office/drawing/2014/main" id="{8E088ECE-F35B-864A-A352-AD3886511EDF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1727" y="866"/>
              <a:ext cx="41" cy="59"/>
            </a:xfrm>
            <a:custGeom>
              <a:avLst/>
              <a:gdLst>
                <a:gd name="T0" fmla="*/ 0 w 83"/>
                <a:gd name="T1" fmla="*/ 1 h 117"/>
                <a:gd name="T2" fmla="*/ 0 w 83"/>
                <a:gd name="T3" fmla="*/ 0 h 117"/>
                <a:gd name="T4" fmla="*/ 0 w 83"/>
                <a:gd name="T5" fmla="*/ 1 h 117"/>
                <a:gd name="T6" fmla="*/ 0 w 83"/>
                <a:gd name="T7" fmla="*/ 1 h 11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83" h="117">
                  <a:moveTo>
                    <a:pt x="83" y="28"/>
                  </a:moveTo>
                  <a:lnTo>
                    <a:pt x="27" y="0"/>
                  </a:lnTo>
                  <a:lnTo>
                    <a:pt x="0" y="117"/>
                  </a:lnTo>
                  <a:lnTo>
                    <a:pt x="83" y="28"/>
                  </a:lnTo>
                  <a:close/>
                </a:path>
              </a:pathLst>
            </a:custGeom>
            <a:solidFill>
              <a:srgbClr val="FFFF89">
                <a:alpha val="2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036" name="Freeform 8">
              <a:extLst>
                <a:ext uri="{FF2B5EF4-FFF2-40B4-BE49-F238E27FC236}">
                  <a16:creationId xmlns:a16="http://schemas.microsoft.com/office/drawing/2014/main" id="{F9013CDB-DE0C-9A47-AC76-74A5C2CEA03B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1786" y="894"/>
              <a:ext cx="70" cy="49"/>
            </a:xfrm>
            <a:custGeom>
              <a:avLst/>
              <a:gdLst>
                <a:gd name="T0" fmla="*/ 0 w 140"/>
                <a:gd name="T1" fmla="*/ 1 h 98"/>
                <a:gd name="T2" fmla="*/ 1 w 140"/>
                <a:gd name="T3" fmla="*/ 0 h 98"/>
                <a:gd name="T4" fmla="*/ 1 w 140"/>
                <a:gd name="T5" fmla="*/ 1 h 98"/>
                <a:gd name="T6" fmla="*/ 0 w 140"/>
                <a:gd name="T7" fmla="*/ 1 h 9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0" h="98">
                  <a:moveTo>
                    <a:pt x="0" y="98"/>
                  </a:moveTo>
                  <a:lnTo>
                    <a:pt x="118" y="0"/>
                  </a:lnTo>
                  <a:lnTo>
                    <a:pt x="140" y="49"/>
                  </a:lnTo>
                  <a:lnTo>
                    <a:pt x="0" y="98"/>
                  </a:lnTo>
                  <a:close/>
                </a:path>
              </a:pathLst>
            </a:custGeom>
            <a:solidFill>
              <a:srgbClr val="FFFF89">
                <a:alpha val="2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037" name="Freeform 9">
              <a:extLst>
                <a:ext uri="{FF2B5EF4-FFF2-40B4-BE49-F238E27FC236}">
                  <a16:creationId xmlns:a16="http://schemas.microsoft.com/office/drawing/2014/main" id="{C11C3559-AA28-8F45-A259-D90A71CA12BE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1772" y="998"/>
              <a:ext cx="73" cy="25"/>
            </a:xfrm>
            <a:custGeom>
              <a:avLst/>
              <a:gdLst>
                <a:gd name="T0" fmla="*/ 0 w 145"/>
                <a:gd name="T1" fmla="*/ 1 h 49"/>
                <a:gd name="T2" fmla="*/ 1 w 145"/>
                <a:gd name="T3" fmla="*/ 0 h 49"/>
                <a:gd name="T4" fmla="*/ 1 w 145"/>
                <a:gd name="T5" fmla="*/ 1 h 49"/>
                <a:gd name="T6" fmla="*/ 0 w 145"/>
                <a:gd name="T7" fmla="*/ 1 h 4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5" h="49">
                  <a:moveTo>
                    <a:pt x="0" y="7"/>
                  </a:moveTo>
                  <a:lnTo>
                    <a:pt x="145" y="0"/>
                  </a:lnTo>
                  <a:lnTo>
                    <a:pt x="131" y="49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FFF89">
                <a:alpha val="2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1030" name="Freeform 10">
            <a:extLst>
              <a:ext uri="{FF2B5EF4-FFF2-40B4-BE49-F238E27FC236}">
                <a16:creationId xmlns:a16="http://schemas.microsoft.com/office/drawing/2014/main" id="{E4839216-AE15-F346-BA7C-C10D1DDC48F9}"/>
              </a:ext>
            </a:extLst>
          </p:cNvPr>
          <p:cNvSpPr>
            <a:spLocks/>
          </p:cNvSpPr>
          <p:nvPr userDrawn="1"/>
        </p:nvSpPr>
        <p:spPr bwMode="ltGray">
          <a:xfrm>
            <a:off x="7938" y="6300788"/>
            <a:ext cx="206375" cy="203200"/>
          </a:xfrm>
          <a:custGeom>
            <a:avLst/>
            <a:gdLst>
              <a:gd name="T0" fmla="*/ 2147483647 w 130"/>
              <a:gd name="T1" fmla="*/ 0 h 128"/>
              <a:gd name="T2" fmla="*/ 2147483647 w 130"/>
              <a:gd name="T3" fmla="*/ 2147483647 h 128"/>
              <a:gd name="T4" fmla="*/ 2147483647 w 130"/>
              <a:gd name="T5" fmla="*/ 2147483647 h 128"/>
              <a:gd name="T6" fmla="*/ 2147483647 w 130"/>
              <a:gd name="T7" fmla="*/ 2147483647 h 128"/>
              <a:gd name="T8" fmla="*/ 2147483647 w 130"/>
              <a:gd name="T9" fmla="*/ 2147483647 h 128"/>
              <a:gd name="T10" fmla="*/ 2147483647 w 130"/>
              <a:gd name="T11" fmla="*/ 2147483647 h 128"/>
              <a:gd name="T12" fmla="*/ 2147483647 w 130"/>
              <a:gd name="T13" fmla="*/ 2147483647 h 128"/>
              <a:gd name="T14" fmla="*/ 2147483647 w 130"/>
              <a:gd name="T15" fmla="*/ 2147483647 h 128"/>
              <a:gd name="T16" fmla="*/ 0 w 130"/>
              <a:gd name="T17" fmla="*/ 2147483647 h 128"/>
              <a:gd name="T18" fmla="*/ 0 w 130"/>
              <a:gd name="T19" fmla="*/ 2147483647 h 128"/>
              <a:gd name="T20" fmla="*/ 2147483647 w 130"/>
              <a:gd name="T21" fmla="*/ 2147483647 h 128"/>
              <a:gd name="T22" fmla="*/ 2147483647 w 130"/>
              <a:gd name="T23" fmla="*/ 2147483647 h 128"/>
              <a:gd name="T24" fmla="*/ 2147483647 w 130"/>
              <a:gd name="T25" fmla="*/ 2147483647 h 128"/>
              <a:gd name="T26" fmla="*/ 2147483647 w 130"/>
              <a:gd name="T27" fmla="*/ 2147483647 h 128"/>
              <a:gd name="T28" fmla="*/ 2147483647 w 130"/>
              <a:gd name="T29" fmla="*/ 2147483647 h 128"/>
              <a:gd name="T30" fmla="*/ 2147483647 w 130"/>
              <a:gd name="T31" fmla="*/ 2147483647 h 128"/>
              <a:gd name="T32" fmla="*/ 2147483647 w 130"/>
              <a:gd name="T33" fmla="*/ 2147483647 h 128"/>
              <a:gd name="T34" fmla="*/ 2147483647 w 130"/>
              <a:gd name="T35" fmla="*/ 2147483647 h 128"/>
              <a:gd name="T36" fmla="*/ 2147483647 w 130"/>
              <a:gd name="T37" fmla="*/ 2147483647 h 128"/>
              <a:gd name="T38" fmla="*/ 2147483647 w 130"/>
              <a:gd name="T39" fmla="*/ 2147483647 h 128"/>
              <a:gd name="T40" fmla="*/ 2147483647 w 130"/>
              <a:gd name="T41" fmla="*/ 2147483647 h 128"/>
              <a:gd name="T42" fmla="*/ 2147483647 w 130"/>
              <a:gd name="T43" fmla="*/ 2147483647 h 128"/>
              <a:gd name="T44" fmla="*/ 2147483647 w 130"/>
              <a:gd name="T45" fmla="*/ 2147483647 h 128"/>
              <a:gd name="T46" fmla="*/ 2147483647 w 130"/>
              <a:gd name="T47" fmla="*/ 2147483647 h 128"/>
              <a:gd name="T48" fmla="*/ 2147483647 w 130"/>
              <a:gd name="T49" fmla="*/ 2147483647 h 128"/>
              <a:gd name="T50" fmla="*/ 2147483647 w 130"/>
              <a:gd name="T51" fmla="*/ 2147483647 h 128"/>
              <a:gd name="T52" fmla="*/ 2147483647 w 130"/>
              <a:gd name="T53" fmla="*/ 2147483647 h 128"/>
              <a:gd name="T54" fmla="*/ 2147483647 w 130"/>
              <a:gd name="T55" fmla="*/ 0 h 128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130" h="128">
                <a:moveTo>
                  <a:pt x="103" y="0"/>
                </a:moveTo>
                <a:lnTo>
                  <a:pt x="130" y="128"/>
                </a:lnTo>
                <a:lnTo>
                  <a:pt x="125" y="126"/>
                </a:lnTo>
                <a:lnTo>
                  <a:pt x="111" y="121"/>
                </a:lnTo>
                <a:lnTo>
                  <a:pt x="92" y="111"/>
                </a:lnTo>
                <a:lnTo>
                  <a:pt x="68" y="103"/>
                </a:lnTo>
                <a:lnTo>
                  <a:pt x="41" y="94"/>
                </a:lnTo>
                <a:lnTo>
                  <a:pt x="19" y="90"/>
                </a:lnTo>
                <a:lnTo>
                  <a:pt x="0" y="93"/>
                </a:lnTo>
                <a:lnTo>
                  <a:pt x="0" y="72"/>
                </a:lnTo>
                <a:lnTo>
                  <a:pt x="12" y="70"/>
                </a:lnTo>
                <a:lnTo>
                  <a:pt x="24" y="66"/>
                </a:lnTo>
                <a:lnTo>
                  <a:pt x="38" y="66"/>
                </a:lnTo>
                <a:lnTo>
                  <a:pt x="51" y="67"/>
                </a:lnTo>
                <a:lnTo>
                  <a:pt x="65" y="70"/>
                </a:lnTo>
                <a:lnTo>
                  <a:pt x="78" y="78"/>
                </a:lnTo>
                <a:lnTo>
                  <a:pt x="81" y="74"/>
                </a:lnTo>
                <a:lnTo>
                  <a:pt x="81" y="58"/>
                </a:lnTo>
                <a:lnTo>
                  <a:pt x="82" y="37"/>
                </a:lnTo>
                <a:lnTo>
                  <a:pt x="82" y="29"/>
                </a:lnTo>
                <a:lnTo>
                  <a:pt x="80" y="29"/>
                </a:lnTo>
                <a:lnTo>
                  <a:pt x="77" y="27"/>
                </a:lnTo>
                <a:lnTo>
                  <a:pt x="76" y="22"/>
                </a:lnTo>
                <a:lnTo>
                  <a:pt x="75" y="19"/>
                </a:lnTo>
                <a:lnTo>
                  <a:pt x="76" y="15"/>
                </a:lnTo>
                <a:lnTo>
                  <a:pt x="79" y="10"/>
                </a:lnTo>
                <a:lnTo>
                  <a:pt x="89" y="6"/>
                </a:lnTo>
                <a:lnTo>
                  <a:pt x="103" y="0"/>
                </a:lnTo>
                <a:close/>
              </a:path>
            </a:pathLst>
          </a:custGeom>
          <a:solidFill>
            <a:srgbClr val="FFFF89">
              <a:alpha val="2313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ja-JP" altLang="en-US"/>
          </a:p>
        </p:txBody>
      </p:sp>
      <p:sp>
        <p:nvSpPr>
          <p:cNvPr id="1031" name="Freeform 11">
            <a:extLst>
              <a:ext uri="{FF2B5EF4-FFF2-40B4-BE49-F238E27FC236}">
                <a16:creationId xmlns:a16="http://schemas.microsoft.com/office/drawing/2014/main" id="{4564AF04-0A84-C243-ABF8-9CA04A074D7E}"/>
              </a:ext>
            </a:extLst>
          </p:cNvPr>
          <p:cNvSpPr>
            <a:spLocks/>
          </p:cNvSpPr>
          <p:nvPr userDrawn="1"/>
        </p:nvSpPr>
        <p:spPr bwMode="ltGray">
          <a:xfrm>
            <a:off x="7938" y="6270625"/>
            <a:ext cx="74612" cy="136525"/>
          </a:xfrm>
          <a:custGeom>
            <a:avLst/>
            <a:gdLst>
              <a:gd name="T0" fmla="*/ 2147483647 w 47"/>
              <a:gd name="T1" fmla="*/ 0 h 86"/>
              <a:gd name="T2" fmla="*/ 2147483647 w 47"/>
              <a:gd name="T3" fmla="*/ 2147483647 h 86"/>
              <a:gd name="T4" fmla="*/ 0 w 47"/>
              <a:gd name="T5" fmla="*/ 2147483647 h 86"/>
              <a:gd name="T6" fmla="*/ 0 w 47"/>
              <a:gd name="T7" fmla="*/ 2147483647 h 86"/>
              <a:gd name="T8" fmla="*/ 2147483647 w 47"/>
              <a:gd name="T9" fmla="*/ 2147483647 h 86"/>
              <a:gd name="T10" fmla="*/ 2147483647 w 47"/>
              <a:gd name="T11" fmla="*/ 2147483647 h 86"/>
              <a:gd name="T12" fmla="*/ 2147483647 w 47"/>
              <a:gd name="T13" fmla="*/ 2147483647 h 86"/>
              <a:gd name="T14" fmla="*/ 2147483647 w 47"/>
              <a:gd name="T15" fmla="*/ 2147483647 h 86"/>
              <a:gd name="T16" fmla="*/ 2147483647 w 47"/>
              <a:gd name="T17" fmla="*/ 2147483647 h 86"/>
              <a:gd name="T18" fmla="*/ 2147483647 w 47"/>
              <a:gd name="T19" fmla="*/ 2147483647 h 86"/>
              <a:gd name="T20" fmla="*/ 2147483647 w 47"/>
              <a:gd name="T21" fmla="*/ 0 h 8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47" h="86">
                <a:moveTo>
                  <a:pt x="37" y="0"/>
                </a:moveTo>
                <a:lnTo>
                  <a:pt x="15" y="37"/>
                </a:lnTo>
                <a:lnTo>
                  <a:pt x="0" y="59"/>
                </a:lnTo>
                <a:lnTo>
                  <a:pt x="0" y="86"/>
                </a:lnTo>
                <a:lnTo>
                  <a:pt x="8" y="82"/>
                </a:lnTo>
                <a:lnTo>
                  <a:pt x="20" y="73"/>
                </a:lnTo>
                <a:lnTo>
                  <a:pt x="33" y="63"/>
                </a:lnTo>
                <a:lnTo>
                  <a:pt x="42" y="51"/>
                </a:lnTo>
                <a:lnTo>
                  <a:pt x="47" y="36"/>
                </a:lnTo>
                <a:lnTo>
                  <a:pt x="46" y="19"/>
                </a:lnTo>
                <a:lnTo>
                  <a:pt x="37" y="0"/>
                </a:lnTo>
                <a:close/>
              </a:path>
            </a:pathLst>
          </a:custGeom>
          <a:solidFill>
            <a:srgbClr val="FFFF89">
              <a:alpha val="2313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ja-JP" altLang="en-US"/>
          </a:p>
        </p:txBody>
      </p:sp>
      <p:pic>
        <p:nvPicPr>
          <p:cNvPr id="1032" name="Picture 12" descr="Ｒロゴマーク(背景なし）">
            <a:extLst>
              <a:ext uri="{FF2B5EF4-FFF2-40B4-BE49-F238E27FC236}">
                <a16:creationId xmlns:a16="http://schemas.microsoft.com/office/drawing/2014/main" id="{18FD0C1E-D4D8-D641-866A-20B74475FE4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4925" y="0"/>
            <a:ext cx="1489075" cy="148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11DBA48F-73AE-BA4A-84D7-4F69E20726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10A8193-0EB0-A54E-85F8-FA315243C9DC}" type="slidenum">
              <a:rPr lang="ja-JP" altLang="en-US"/>
              <a:pPr/>
              <a:t>‹#›</a:t>
            </a:fld>
            <a:endParaRPr lang="ja-JP" altLang="en-US"/>
          </a:p>
        </p:txBody>
      </p:sp>
      <p:sp>
        <p:nvSpPr>
          <p:cNvPr id="13" name="Text Box 16">
            <a:extLst>
              <a:ext uri="{FF2B5EF4-FFF2-40B4-BE49-F238E27FC236}">
                <a16:creationId xmlns:a16="http://schemas.microsoft.com/office/drawing/2014/main" id="{13C1D357-6C46-AC41-8E70-D3C0224410D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944813" y="6503988"/>
            <a:ext cx="3560762" cy="246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ja-JP" altLang="en-US" sz="1000" dirty="0">
                <a:latin typeface="小塚ゴシック Pr6N M" pitchFamily="34" charset="-128"/>
                <a:ea typeface="小塚ゴシック Pr6N M" pitchFamily="34" charset="-128"/>
              </a:rPr>
              <a:t>無限の可能性、ここが最先端　－</a:t>
            </a:r>
            <a:r>
              <a:rPr lang="en-US" altLang="ja-JP" sz="1000" dirty="0">
                <a:latin typeface="小塚ゴシック Pr6N M" pitchFamily="34" charset="-128"/>
                <a:ea typeface="小塚ゴシック Pr6N M" pitchFamily="34" charset="-128"/>
              </a:rPr>
              <a:t>Outgrow your limits</a:t>
            </a:r>
            <a:r>
              <a:rPr lang="ja-JP" altLang="en-US" sz="1000" dirty="0">
                <a:latin typeface="小塚ゴシック Pr6N M" pitchFamily="34" charset="-128"/>
                <a:ea typeface="小塚ゴシック Pr6N M" pitchFamily="34" charset="-128"/>
              </a:rPr>
              <a:t>－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19" r:id="rId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+mj-lt"/>
          <a:ea typeface="+mj-ea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u"/>
        <a:defRPr kumimoji="1" sz="3200">
          <a:solidFill>
            <a:schemeClr val="tx1"/>
          </a:solidFill>
          <a:latin typeface="+mn-lt"/>
          <a:ea typeface="+mn-ea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3" Type="http://schemas.openxmlformats.org/officeDocument/2006/relationships/image" Target="../media/image5.sv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17" Type="http://schemas.openxmlformats.org/officeDocument/2006/relationships/image" Target="../media/image19.png"/><Relationship Id="rId2" Type="http://schemas.openxmlformats.org/officeDocument/2006/relationships/image" Target="../media/image4.png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svg"/><Relationship Id="rId15" Type="http://schemas.openxmlformats.org/officeDocument/2006/relationships/image" Target="../media/image17.png"/><Relationship Id="rId10" Type="http://schemas.openxmlformats.org/officeDocument/2006/relationships/image" Target="../media/image12.sv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3" Type="http://schemas.openxmlformats.org/officeDocument/2006/relationships/image" Target="../media/image5.sv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17" Type="http://schemas.openxmlformats.org/officeDocument/2006/relationships/image" Target="../media/image19.png"/><Relationship Id="rId2" Type="http://schemas.openxmlformats.org/officeDocument/2006/relationships/image" Target="../media/image4.png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svg"/><Relationship Id="rId15" Type="http://schemas.openxmlformats.org/officeDocument/2006/relationships/image" Target="../media/image17.png"/><Relationship Id="rId10" Type="http://schemas.openxmlformats.org/officeDocument/2006/relationships/image" Target="../media/image12.sv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タイトル 1">
            <a:extLst>
              <a:ext uri="{FF2B5EF4-FFF2-40B4-BE49-F238E27FC236}">
                <a16:creationId xmlns:a16="http://schemas.microsoft.com/office/drawing/2014/main" id="{0EB09679-BEE7-3B4F-9BF3-F3EA02A13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ja-JP" dirty="0"/>
              <a:t>Background</a:t>
            </a:r>
            <a:endParaRPr lang="ja-JP" altLang="en-US" dirty="0"/>
          </a:p>
        </p:txBody>
      </p:sp>
      <p:sp>
        <p:nvSpPr>
          <p:cNvPr id="6146" name="スライド番号プレースホルダー 1">
            <a:extLst>
              <a:ext uri="{FF2B5EF4-FFF2-40B4-BE49-F238E27FC236}">
                <a16:creationId xmlns:a16="http://schemas.microsoft.com/office/drawing/2014/main" id="{5B6AE466-BC1E-4848-AA79-2685278F82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CC1D519-A29D-9740-A31F-3F913D2F82A3}" type="slidenum">
              <a:rPr lang="ja-JP" altLang="en-US" sz="1200"/>
              <a:pPr/>
              <a:t>1</a:t>
            </a:fld>
            <a:endParaRPr lang="ja-JP" altLang="en-US" sz="1200"/>
          </a:p>
        </p:txBody>
      </p:sp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9C39A8F3-8496-2345-8233-92FFF1988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65175"/>
            <a:ext cx="9144000" cy="6092825"/>
          </a:xfrm>
        </p:spPr>
        <p:txBody>
          <a:bodyPr/>
          <a:lstStyle/>
          <a:p>
            <a:pPr>
              <a:buFont typeface="Wingdings" charset="0"/>
              <a:buChar char="u"/>
              <a:defRPr/>
            </a:pPr>
            <a:r>
              <a:rPr lang="en-US" altLang="ja-JP" sz="2800" dirty="0"/>
              <a:t>Thanks to the rapid advance of networking technologies, a number of objects are being connected to Internet (ex. IoT)</a:t>
            </a:r>
          </a:p>
          <a:p>
            <a:pPr>
              <a:buFont typeface="Wingdings" charset="0"/>
              <a:buChar char="u"/>
              <a:defRPr/>
            </a:pPr>
            <a:endParaRPr lang="en-US" altLang="ja-JP" sz="1050" dirty="0"/>
          </a:p>
          <a:p>
            <a:pPr>
              <a:buFont typeface="Wingdings" charset="0"/>
              <a:buChar char="u"/>
              <a:defRPr/>
            </a:pPr>
            <a:r>
              <a:rPr lang="en-US" altLang="ja-JP" sz="2800" dirty="0" err="1"/>
              <a:t>loT</a:t>
            </a:r>
            <a:r>
              <a:rPr lang="en-US" altLang="ja-JP" sz="2800" dirty="0"/>
              <a:t> systems have to be implemented tight access control</a:t>
            </a:r>
          </a:p>
          <a:p>
            <a:pPr>
              <a:buFont typeface="Wingdings" charset="0"/>
              <a:buChar char="u"/>
              <a:defRPr/>
            </a:pPr>
            <a:endParaRPr lang="en-US" altLang="ja-JP" sz="1050" dirty="0"/>
          </a:p>
          <a:p>
            <a:pPr>
              <a:buFont typeface="Wingdings" charset="0"/>
              <a:buChar char="u"/>
              <a:defRPr/>
            </a:pPr>
            <a:r>
              <a:rPr lang="en-US" altLang="ja-JP" sz="2800" dirty="0"/>
              <a:t>However, traditional centralized access control schemes have crucial issue </a:t>
            </a:r>
          </a:p>
          <a:p>
            <a:pPr>
              <a:buFont typeface="Wingdings" charset="0"/>
              <a:buChar char="u"/>
              <a:defRPr/>
            </a:pPr>
            <a:endParaRPr lang="en-US" altLang="ja-JP" sz="1050" dirty="0"/>
          </a:p>
          <a:p>
            <a:pPr>
              <a:buFont typeface="Wingdings" charset="0"/>
              <a:buChar char="u"/>
              <a:defRPr/>
            </a:pPr>
            <a:r>
              <a:rPr lang="en-US" altLang="ja-JP" sz="2800" dirty="0"/>
              <a:t>When adversaries hack centralized access control schemes,</a:t>
            </a:r>
            <a:r>
              <a:rPr lang="ja-JP" altLang="en-US" sz="2800"/>
              <a:t> </a:t>
            </a:r>
            <a:r>
              <a:rPr lang="en-US" altLang="ja-JP" sz="2800" dirty="0"/>
              <a:t>they can rewrite the user information and pretend to be someone they are not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56E4A3B-A675-434E-8220-628105799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ja-JP" dirty="0"/>
              <a:t>Purpose</a:t>
            </a:r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34252B7-34D6-EF43-A37D-C8C1A70632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0"/>
              <a:buChar char="u"/>
              <a:defRPr/>
            </a:pPr>
            <a:r>
              <a:rPr lang="en-US" altLang="ja-JP" dirty="0"/>
              <a:t>We propose distributed access control</a:t>
            </a:r>
            <a:br>
              <a:rPr lang="en-US" altLang="ja-JP" dirty="0"/>
            </a:br>
            <a:r>
              <a:rPr lang="en-US" altLang="ja-JP" dirty="0"/>
              <a:t>schemes</a:t>
            </a:r>
            <a:endParaRPr lang="ja-JP" altLang="en-US"/>
          </a:p>
        </p:txBody>
      </p:sp>
      <p:sp>
        <p:nvSpPr>
          <p:cNvPr id="7171" name="スライド番号プレースホルダー 3">
            <a:extLst>
              <a:ext uri="{FF2B5EF4-FFF2-40B4-BE49-F238E27FC236}">
                <a16:creationId xmlns:a16="http://schemas.microsoft.com/office/drawing/2014/main" id="{25C6F5E8-7E34-524B-9804-F8FBB04B51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2262311-ACB2-7B4E-8884-27B14AC6D632}" type="slidenum">
              <a:rPr lang="ja-JP" altLang="en-US" sz="1200"/>
              <a:pPr/>
              <a:t>2</a:t>
            </a:fld>
            <a:endParaRPr lang="ja-JP" altLang="en-US" sz="1200"/>
          </a:p>
        </p:txBody>
      </p:sp>
      <p:grpSp>
        <p:nvGrpSpPr>
          <p:cNvPr id="63" name="グループ化 62">
            <a:extLst>
              <a:ext uri="{FF2B5EF4-FFF2-40B4-BE49-F238E27FC236}">
                <a16:creationId xmlns:a16="http://schemas.microsoft.com/office/drawing/2014/main" id="{4E5E2F3C-D2BC-6349-9662-B12E1B3B2BA4}"/>
              </a:ext>
            </a:extLst>
          </p:cNvPr>
          <p:cNvGrpSpPr/>
          <p:nvPr/>
        </p:nvGrpSpPr>
        <p:grpSpPr>
          <a:xfrm>
            <a:off x="437171" y="1632820"/>
            <a:ext cx="8682682" cy="5162641"/>
            <a:chOff x="437171" y="1632820"/>
            <a:chExt cx="8682682" cy="5162641"/>
          </a:xfrm>
        </p:grpSpPr>
        <p:pic>
          <p:nvPicPr>
            <p:cNvPr id="10" name="グラフィックス 9" descr="Computer">
              <a:extLst>
                <a:ext uri="{FF2B5EF4-FFF2-40B4-BE49-F238E27FC236}">
                  <a16:creationId xmlns:a16="http://schemas.microsoft.com/office/drawing/2014/main" id="{26AEDBE2-C625-1A4A-9296-4ED39C8B8B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506086" y="4967489"/>
              <a:ext cx="914400" cy="914400"/>
            </a:xfrm>
            <a:prstGeom prst="rect">
              <a:avLst/>
            </a:prstGeom>
          </p:spPr>
        </p:pic>
        <p:pic>
          <p:nvPicPr>
            <p:cNvPr id="12" name="グラフィックス 11" descr="SmartPhone">
              <a:extLst>
                <a:ext uri="{FF2B5EF4-FFF2-40B4-BE49-F238E27FC236}">
                  <a16:creationId xmlns:a16="http://schemas.microsoft.com/office/drawing/2014/main" id="{FD51627F-8909-9840-8D9E-0DBAF11C9D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737061" y="5099022"/>
              <a:ext cx="639762" cy="639762"/>
            </a:xfrm>
            <a:prstGeom prst="rect">
              <a:avLst/>
            </a:prstGeom>
          </p:spPr>
        </p:pic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D0EE3166-53D2-1745-B89A-A38AD89EB7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35852" y="1650655"/>
              <a:ext cx="1367503" cy="1367503"/>
            </a:xfrm>
            <a:prstGeom prst="rect">
              <a:avLst/>
            </a:prstGeom>
          </p:spPr>
        </p:pic>
        <p:pic>
          <p:nvPicPr>
            <p:cNvPr id="18" name="グラフィックス 17" descr="SecurityCamera">
              <a:extLst>
                <a:ext uri="{FF2B5EF4-FFF2-40B4-BE49-F238E27FC236}">
                  <a16:creationId xmlns:a16="http://schemas.microsoft.com/office/drawing/2014/main" id="{EDF50B27-94E1-284A-AA9E-46634D9A2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220636" y="5859165"/>
              <a:ext cx="664523" cy="664523"/>
            </a:xfrm>
            <a:prstGeom prst="rect">
              <a:avLst/>
            </a:prstGeom>
          </p:spPr>
        </p:pic>
        <p:pic>
          <p:nvPicPr>
            <p:cNvPr id="24" name="グラフィックス 23" descr="Key">
              <a:extLst>
                <a:ext uri="{FF2B5EF4-FFF2-40B4-BE49-F238E27FC236}">
                  <a16:creationId xmlns:a16="http://schemas.microsoft.com/office/drawing/2014/main" id="{C404CCD6-1BA3-0345-BF1A-CA0C74C5FF3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37171" y="5919853"/>
              <a:ext cx="437536" cy="437536"/>
            </a:xfrm>
            <a:prstGeom prst="rect">
              <a:avLst/>
            </a:prstGeom>
          </p:spPr>
        </p:pic>
        <p:cxnSp>
          <p:nvCxnSpPr>
            <p:cNvPr id="27" name="直線コネクタ 26">
              <a:extLst>
                <a:ext uri="{FF2B5EF4-FFF2-40B4-BE49-F238E27FC236}">
                  <a16:creationId xmlns:a16="http://schemas.microsoft.com/office/drawing/2014/main" id="{5C0E9BD2-0C2D-594F-8F51-5F0D535A06F9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875142" y="4604873"/>
              <a:ext cx="1287143" cy="73728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29" name="グラフィックス 28" descr="House">
              <a:extLst>
                <a:ext uri="{FF2B5EF4-FFF2-40B4-BE49-F238E27FC236}">
                  <a16:creationId xmlns:a16="http://schemas.microsoft.com/office/drawing/2014/main" id="{9F94E113-1F72-104F-A542-97E3D8F076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1085680" y="4967489"/>
              <a:ext cx="914400" cy="914400"/>
            </a:xfrm>
            <a:prstGeom prst="rect">
              <a:avLst/>
            </a:prstGeom>
          </p:spPr>
        </p:pic>
        <p:pic>
          <p:nvPicPr>
            <p:cNvPr id="33" name="グラフィックス 32" descr="Thermometer">
              <a:extLst>
                <a:ext uri="{FF2B5EF4-FFF2-40B4-BE49-F238E27FC236}">
                  <a16:creationId xmlns:a16="http://schemas.microsoft.com/office/drawing/2014/main" id="{52F05D72-4348-7248-8E3A-F30ED5D6A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2012390" y="5899223"/>
              <a:ext cx="545690" cy="545690"/>
            </a:xfrm>
            <a:prstGeom prst="rect">
              <a:avLst/>
            </a:prstGeom>
          </p:spPr>
        </p:pic>
        <p:pic>
          <p:nvPicPr>
            <p:cNvPr id="35" name="図 34">
              <a:extLst>
                <a:ext uri="{FF2B5EF4-FFF2-40B4-BE49-F238E27FC236}">
                  <a16:creationId xmlns:a16="http://schemas.microsoft.com/office/drawing/2014/main" id="{CA078A1F-FC4D-EC46-B953-46129F54DB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75271" y="1738128"/>
              <a:ext cx="1330632" cy="1330632"/>
            </a:xfrm>
            <a:prstGeom prst="rect">
              <a:avLst/>
            </a:prstGeom>
          </p:spPr>
        </p:pic>
        <p:cxnSp>
          <p:nvCxnSpPr>
            <p:cNvPr id="37" name="直線コネクタ 36">
              <a:extLst>
                <a:ext uri="{FF2B5EF4-FFF2-40B4-BE49-F238E27FC236}">
                  <a16:creationId xmlns:a16="http://schemas.microsoft.com/office/drawing/2014/main" id="{7DF72C31-33B4-3345-A5CF-085620DC86DA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5173009" y="4303991"/>
              <a:ext cx="1609563" cy="103816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979BB707-7BDC-5C4F-9974-940855FEFDA0}"/>
                </a:ext>
              </a:extLst>
            </p:cNvPr>
            <p:cNvSpPr txBox="1"/>
            <p:nvPr/>
          </p:nvSpPr>
          <p:spPr>
            <a:xfrm>
              <a:off x="6688399" y="5758160"/>
              <a:ext cx="18175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/>
                <a:t>User device</a:t>
              </a:r>
              <a:endParaRPr kumimoji="1" lang="ja-JP" altLang="en-US"/>
            </a:p>
          </p:txBody>
        </p:sp>
        <p:pic>
          <p:nvPicPr>
            <p:cNvPr id="41" name="図 40">
              <a:extLst>
                <a:ext uri="{FF2B5EF4-FFF2-40B4-BE49-F238E27FC236}">
                  <a16:creationId xmlns:a16="http://schemas.microsoft.com/office/drawing/2014/main" id="{84A98C22-860E-9840-B641-6A05B2F5A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94400" y="3160389"/>
              <a:ext cx="2732452" cy="2732452"/>
            </a:xfrm>
            <a:prstGeom prst="rect">
              <a:avLst/>
            </a:prstGeom>
          </p:spPr>
        </p:pic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FF73EFB1-9F8F-AA48-9574-652F9C74048F}"/>
                </a:ext>
              </a:extLst>
            </p:cNvPr>
            <p:cNvSpPr txBox="1"/>
            <p:nvPr/>
          </p:nvSpPr>
          <p:spPr>
            <a:xfrm>
              <a:off x="3450863" y="4310384"/>
              <a:ext cx="19923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/>
                <a:t>P2Pnetwork</a:t>
              </a:r>
              <a:endParaRPr kumimoji="1" lang="ja-JP" altLang="en-US"/>
            </a:p>
          </p:txBody>
        </p: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7E480392-2576-4143-80B8-0CA85B48A820}"/>
                </a:ext>
              </a:extLst>
            </p:cNvPr>
            <p:cNvSpPr txBox="1"/>
            <p:nvPr/>
          </p:nvSpPr>
          <p:spPr>
            <a:xfrm>
              <a:off x="570519" y="6333796"/>
              <a:ext cx="19447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/>
                <a:t>Smart house</a:t>
              </a:r>
              <a:endParaRPr kumimoji="1" lang="ja-JP" altLang="en-US"/>
            </a:p>
          </p:txBody>
        </p:sp>
        <p:sp>
          <p:nvSpPr>
            <p:cNvPr id="46" name="テキスト ボックス 45">
              <a:extLst>
                <a:ext uri="{FF2B5EF4-FFF2-40B4-BE49-F238E27FC236}">
                  <a16:creationId xmlns:a16="http://schemas.microsoft.com/office/drawing/2014/main" id="{3C4E47D2-0787-A54E-838A-DEA15AB58795}"/>
                </a:ext>
              </a:extLst>
            </p:cNvPr>
            <p:cNvSpPr txBox="1"/>
            <p:nvPr/>
          </p:nvSpPr>
          <p:spPr>
            <a:xfrm>
              <a:off x="5702770" y="3058028"/>
              <a:ext cx="13541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/>
                <a:t>storage</a:t>
              </a:r>
              <a:endParaRPr kumimoji="1" lang="ja-JP" altLang="en-US"/>
            </a:p>
          </p:txBody>
        </p: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DA082CA8-BC3A-0846-8CD8-8A911909E724}"/>
                </a:ext>
              </a:extLst>
            </p:cNvPr>
            <p:cNvSpPr txBox="1"/>
            <p:nvPr/>
          </p:nvSpPr>
          <p:spPr>
            <a:xfrm>
              <a:off x="7302271" y="3088136"/>
              <a:ext cx="10766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/>
                <a:t>server</a:t>
              </a:r>
              <a:endParaRPr kumimoji="1" lang="ja-JP" altLang="en-US"/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2E6C6B21-471A-3D47-805E-044F2E3055B3}"/>
                </a:ext>
              </a:extLst>
            </p:cNvPr>
            <p:cNvSpPr/>
            <p:nvPr/>
          </p:nvSpPr>
          <p:spPr bwMode="auto">
            <a:xfrm>
              <a:off x="5526832" y="1632820"/>
              <a:ext cx="3060219" cy="1869038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ja-JP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50" charset="-128"/>
              </a:endParaRPr>
            </a:p>
          </p:txBody>
        </p:sp>
        <p:cxnSp>
          <p:nvCxnSpPr>
            <p:cNvPr id="51" name="直線コネクタ 50">
              <a:extLst>
                <a:ext uri="{FF2B5EF4-FFF2-40B4-BE49-F238E27FC236}">
                  <a16:creationId xmlns:a16="http://schemas.microsoft.com/office/drawing/2014/main" id="{51FD90D1-32B0-3247-8176-9ED1D3E02B22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070754" y="3489269"/>
              <a:ext cx="423868" cy="45717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55" name="図 54">
              <a:extLst>
                <a:ext uri="{FF2B5EF4-FFF2-40B4-BE49-F238E27FC236}">
                  <a16:creationId xmlns:a16="http://schemas.microsoft.com/office/drawing/2014/main" id="{46599294-BC42-4E4F-B484-F5581DF92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9749" y="5177467"/>
              <a:ext cx="570104" cy="570104"/>
            </a:xfrm>
            <a:prstGeom prst="rect">
              <a:avLst/>
            </a:prstGeom>
          </p:spPr>
        </p:pic>
        <p:pic>
          <p:nvPicPr>
            <p:cNvPr id="56" name="図 55">
              <a:extLst>
                <a:ext uri="{FF2B5EF4-FFF2-40B4-BE49-F238E27FC236}">
                  <a16:creationId xmlns:a16="http://schemas.microsoft.com/office/drawing/2014/main" id="{D2370FF6-217D-FC4E-B3C1-5ABD83ED94E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782" y="5287210"/>
              <a:ext cx="570104" cy="570104"/>
            </a:xfrm>
            <a:prstGeom prst="rect">
              <a:avLst/>
            </a:prstGeom>
          </p:spPr>
        </p:pic>
        <p:pic>
          <p:nvPicPr>
            <p:cNvPr id="57" name="図 56">
              <a:extLst>
                <a:ext uri="{FF2B5EF4-FFF2-40B4-BE49-F238E27FC236}">
                  <a16:creationId xmlns:a16="http://schemas.microsoft.com/office/drawing/2014/main" id="{F880B37A-DBC2-CD48-9660-9BFC8DB04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3703" y="2210678"/>
              <a:ext cx="1125665" cy="1125665"/>
            </a:xfrm>
            <a:prstGeom prst="rect">
              <a:avLst/>
            </a:prstGeom>
          </p:spPr>
        </p:pic>
        <p:cxnSp>
          <p:nvCxnSpPr>
            <p:cNvPr id="59" name="直線コネクタ 58">
              <a:extLst>
                <a:ext uri="{FF2B5EF4-FFF2-40B4-BE49-F238E27FC236}">
                  <a16:creationId xmlns:a16="http://schemas.microsoft.com/office/drawing/2014/main" id="{660F5D47-D501-F044-94F9-D7DCE42DC1B2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2405473" y="3216306"/>
              <a:ext cx="1063868" cy="76036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62" name="図 61">
              <a:extLst>
                <a:ext uri="{FF2B5EF4-FFF2-40B4-BE49-F238E27FC236}">
                  <a16:creationId xmlns:a16="http://schemas.microsoft.com/office/drawing/2014/main" id="{D360AF0C-7318-5A4C-9417-EA491335B1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3221" y="2753909"/>
              <a:ext cx="570104" cy="570104"/>
            </a:xfrm>
            <a:prstGeom prst="rect">
              <a:avLst/>
            </a:prstGeom>
          </p:spPr>
        </p:pic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0A64DB04-69CD-1D4A-8B05-B61B8D5B4F24}"/>
                </a:ext>
              </a:extLst>
            </p:cNvPr>
            <p:cNvSpPr txBox="1"/>
            <p:nvPr/>
          </p:nvSpPr>
          <p:spPr>
            <a:xfrm>
              <a:off x="1085620" y="3313293"/>
              <a:ext cx="15790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/>
                <a:t>adversary</a:t>
              </a:r>
              <a:endParaRPr kumimoji="1" lang="ja-JP" alt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CADB9E-FAF3-CB45-99C0-1A31A6A30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ja-JP" dirty="0"/>
              <a:t>Originality</a:t>
            </a:r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B4BE8DC-8C49-F945-8EEF-F57A432EF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0"/>
              <a:buChar char="u"/>
              <a:defRPr/>
            </a:pPr>
            <a:r>
              <a:rPr lang="en-US" altLang="ja-JP" dirty="0"/>
              <a:t>We use blockchain to achieve distributed access control schemes</a:t>
            </a:r>
          </a:p>
          <a:p>
            <a:pPr lvl="1">
              <a:buFont typeface="Wingdings" charset="0"/>
              <a:buChar char="u"/>
              <a:defRPr/>
            </a:pPr>
            <a:r>
              <a:rPr lang="en-US" altLang="ja-JP" dirty="0"/>
              <a:t>Prevent adversaries to rewrite stored data</a:t>
            </a:r>
          </a:p>
          <a:p>
            <a:pPr lvl="1">
              <a:buFont typeface="Wingdings" charset="0"/>
              <a:buChar char="u"/>
              <a:defRPr/>
            </a:pPr>
            <a:r>
              <a:rPr lang="en-US" altLang="ja-JP" dirty="0"/>
              <a:t>It is possible to manage data collectively</a:t>
            </a:r>
          </a:p>
        </p:txBody>
      </p:sp>
      <p:sp>
        <p:nvSpPr>
          <p:cNvPr id="8195" name="スライド番号プレースホルダー 3">
            <a:extLst>
              <a:ext uri="{FF2B5EF4-FFF2-40B4-BE49-F238E27FC236}">
                <a16:creationId xmlns:a16="http://schemas.microsoft.com/office/drawing/2014/main" id="{C32E58B4-1DFC-C846-92A3-F1BE7DF4BB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FC2EFAE-B072-F644-8A74-7802D04A05B9}" type="slidenum">
              <a:rPr lang="ja-JP" altLang="en-US" sz="1200"/>
              <a:pPr/>
              <a:t>3</a:t>
            </a:fld>
            <a:endParaRPr lang="ja-JP" altLang="en-US" sz="1200"/>
          </a:p>
        </p:txBody>
      </p: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13A9F450-108D-D546-A2EC-A60DBB76C342}"/>
              </a:ext>
            </a:extLst>
          </p:cNvPr>
          <p:cNvGrpSpPr/>
          <p:nvPr/>
        </p:nvGrpSpPr>
        <p:grpSpPr>
          <a:xfrm>
            <a:off x="1702726" y="2907326"/>
            <a:ext cx="5684427" cy="3715266"/>
            <a:chOff x="408061" y="1632820"/>
            <a:chExt cx="8322570" cy="5439521"/>
          </a:xfrm>
        </p:grpSpPr>
        <p:pic>
          <p:nvPicPr>
            <p:cNvPr id="6" name="グラフィックス 5" descr="Computer">
              <a:extLst>
                <a:ext uri="{FF2B5EF4-FFF2-40B4-BE49-F238E27FC236}">
                  <a16:creationId xmlns:a16="http://schemas.microsoft.com/office/drawing/2014/main" id="{110F1B68-0B62-E842-A291-D978EBDDC6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506086" y="4967489"/>
              <a:ext cx="914400" cy="914400"/>
            </a:xfrm>
            <a:prstGeom prst="rect">
              <a:avLst/>
            </a:prstGeom>
          </p:spPr>
        </p:pic>
        <p:pic>
          <p:nvPicPr>
            <p:cNvPr id="7" name="グラフィックス 6" descr="SmartPhone">
              <a:extLst>
                <a:ext uri="{FF2B5EF4-FFF2-40B4-BE49-F238E27FC236}">
                  <a16:creationId xmlns:a16="http://schemas.microsoft.com/office/drawing/2014/main" id="{0A957AF2-D9E0-414C-A3F8-1263AD1BB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737061" y="5099022"/>
              <a:ext cx="639762" cy="639762"/>
            </a:xfrm>
            <a:prstGeom prst="rect">
              <a:avLst/>
            </a:prstGeom>
          </p:spPr>
        </p:pic>
        <p:pic>
          <p:nvPicPr>
            <p:cNvPr id="8" name="図 7">
              <a:extLst>
                <a:ext uri="{FF2B5EF4-FFF2-40B4-BE49-F238E27FC236}">
                  <a16:creationId xmlns:a16="http://schemas.microsoft.com/office/drawing/2014/main" id="{F88912E9-F749-5F46-8456-67FF7C2020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35852" y="1650655"/>
              <a:ext cx="1367503" cy="1367503"/>
            </a:xfrm>
            <a:prstGeom prst="rect">
              <a:avLst/>
            </a:prstGeom>
          </p:spPr>
        </p:pic>
        <p:pic>
          <p:nvPicPr>
            <p:cNvPr id="9" name="グラフィックス 8" descr="SecurityCamera">
              <a:extLst>
                <a:ext uri="{FF2B5EF4-FFF2-40B4-BE49-F238E27FC236}">
                  <a16:creationId xmlns:a16="http://schemas.microsoft.com/office/drawing/2014/main" id="{E7E16EA2-E8F5-4A46-8933-E8B78F6999D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162012" y="5906281"/>
              <a:ext cx="664523" cy="664523"/>
            </a:xfrm>
            <a:prstGeom prst="rect">
              <a:avLst/>
            </a:prstGeom>
          </p:spPr>
        </p:pic>
        <p:pic>
          <p:nvPicPr>
            <p:cNvPr id="10" name="グラフィックス 9" descr="Key">
              <a:extLst>
                <a:ext uri="{FF2B5EF4-FFF2-40B4-BE49-F238E27FC236}">
                  <a16:creationId xmlns:a16="http://schemas.microsoft.com/office/drawing/2014/main" id="{98814A71-51F9-684D-9216-3AD62F09C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14020" y="5978130"/>
              <a:ext cx="437536" cy="437536"/>
            </a:xfrm>
            <a:prstGeom prst="rect">
              <a:avLst/>
            </a:prstGeom>
          </p:spPr>
        </p:pic>
        <p:cxnSp>
          <p:nvCxnSpPr>
            <p:cNvPr id="11" name="直線コネクタ 10">
              <a:extLst>
                <a:ext uri="{FF2B5EF4-FFF2-40B4-BE49-F238E27FC236}">
                  <a16:creationId xmlns:a16="http://schemas.microsoft.com/office/drawing/2014/main" id="{1498D31B-1D80-4E42-A2AD-4111464658E4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875142" y="4604873"/>
              <a:ext cx="1287143" cy="73728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12" name="グラフィックス 11" descr="House">
              <a:extLst>
                <a:ext uri="{FF2B5EF4-FFF2-40B4-BE49-F238E27FC236}">
                  <a16:creationId xmlns:a16="http://schemas.microsoft.com/office/drawing/2014/main" id="{97A95DD7-A4BD-7C4A-B11A-A43D8FA227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960743" y="4978441"/>
              <a:ext cx="914399" cy="914399"/>
            </a:xfrm>
            <a:prstGeom prst="rect">
              <a:avLst/>
            </a:prstGeom>
          </p:spPr>
        </p:pic>
        <p:pic>
          <p:nvPicPr>
            <p:cNvPr id="13" name="グラフィックス 12" descr="Thermometer">
              <a:extLst>
                <a:ext uri="{FF2B5EF4-FFF2-40B4-BE49-F238E27FC236}">
                  <a16:creationId xmlns:a16="http://schemas.microsoft.com/office/drawing/2014/main" id="{EC4863F2-6930-614B-9B3B-4648E82D8D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928220" y="5954018"/>
              <a:ext cx="545691" cy="545691"/>
            </a:xfrm>
            <a:prstGeom prst="rect">
              <a:avLst/>
            </a:prstGeom>
          </p:spPr>
        </p:pic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36FC4F56-BFBA-C34D-94E4-2CD877682C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75271" y="1738128"/>
              <a:ext cx="1330632" cy="1330632"/>
            </a:xfrm>
            <a:prstGeom prst="rect">
              <a:avLst/>
            </a:prstGeom>
          </p:spPr>
        </p:pic>
        <p:cxnSp>
          <p:nvCxnSpPr>
            <p:cNvPr id="15" name="直線コネクタ 14">
              <a:extLst>
                <a:ext uri="{FF2B5EF4-FFF2-40B4-BE49-F238E27FC236}">
                  <a16:creationId xmlns:a16="http://schemas.microsoft.com/office/drawing/2014/main" id="{3871B3F5-3089-8E4B-A08B-DBCD85CBD473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5173009" y="4303991"/>
              <a:ext cx="1609563" cy="103816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2DA94CA0-4605-9548-A782-B886E9BF92B4}"/>
                </a:ext>
              </a:extLst>
            </p:cNvPr>
            <p:cNvSpPr txBox="1"/>
            <p:nvPr/>
          </p:nvSpPr>
          <p:spPr>
            <a:xfrm>
              <a:off x="6688399" y="5758159"/>
              <a:ext cx="2042232" cy="4956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User device</a:t>
              </a:r>
              <a:endParaRPr kumimoji="1" lang="ja-JP" altLang="en-US" sz="1600"/>
            </a:p>
          </p:txBody>
        </p:sp>
        <p:pic>
          <p:nvPicPr>
            <p:cNvPr id="17" name="図 16">
              <a:extLst>
                <a:ext uri="{FF2B5EF4-FFF2-40B4-BE49-F238E27FC236}">
                  <a16:creationId xmlns:a16="http://schemas.microsoft.com/office/drawing/2014/main" id="{C779E352-5751-B940-88C0-175BF83C34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94400" y="3160389"/>
              <a:ext cx="2732452" cy="2732452"/>
            </a:xfrm>
            <a:prstGeom prst="rect">
              <a:avLst/>
            </a:prstGeom>
          </p:spPr>
        </p:pic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E4D52195-E11E-0047-8EAB-DB752E0FB7F7}"/>
                </a:ext>
              </a:extLst>
            </p:cNvPr>
            <p:cNvSpPr txBox="1"/>
            <p:nvPr/>
          </p:nvSpPr>
          <p:spPr>
            <a:xfrm>
              <a:off x="3450863" y="4310384"/>
              <a:ext cx="1992378" cy="4956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P2Pnetwork</a:t>
              </a:r>
              <a:endParaRPr kumimoji="1" lang="ja-JP" altLang="en-US" sz="1600"/>
            </a:p>
          </p:txBody>
        </p: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E1097132-782F-9A40-B74B-17F6DED1DCD8}"/>
                </a:ext>
              </a:extLst>
            </p:cNvPr>
            <p:cNvSpPr txBox="1"/>
            <p:nvPr/>
          </p:nvSpPr>
          <p:spPr>
            <a:xfrm>
              <a:off x="408061" y="6576664"/>
              <a:ext cx="2416575" cy="4956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Smart house</a:t>
              </a:r>
              <a:endParaRPr kumimoji="1" lang="ja-JP" altLang="en-US" sz="1600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26257D5D-C348-6547-9A90-3535CFFD85E4}"/>
                </a:ext>
              </a:extLst>
            </p:cNvPr>
            <p:cNvSpPr txBox="1"/>
            <p:nvPr/>
          </p:nvSpPr>
          <p:spPr>
            <a:xfrm>
              <a:off x="5702769" y="3058028"/>
              <a:ext cx="1354173" cy="4956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storage</a:t>
              </a:r>
              <a:endParaRPr kumimoji="1" lang="ja-JP" altLang="en-US" sz="1600"/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201E9355-D113-8044-903A-3E943A99ED6E}"/>
                </a:ext>
              </a:extLst>
            </p:cNvPr>
            <p:cNvSpPr txBox="1"/>
            <p:nvPr/>
          </p:nvSpPr>
          <p:spPr>
            <a:xfrm>
              <a:off x="7302271" y="3088136"/>
              <a:ext cx="1329816" cy="4956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server</a:t>
              </a:r>
              <a:endParaRPr kumimoji="1" lang="ja-JP" altLang="en-US" sz="1600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10B50287-5C50-E441-A8BE-749582DB40B6}"/>
                </a:ext>
              </a:extLst>
            </p:cNvPr>
            <p:cNvSpPr/>
            <p:nvPr/>
          </p:nvSpPr>
          <p:spPr bwMode="auto">
            <a:xfrm>
              <a:off x="5526832" y="1632820"/>
              <a:ext cx="3060219" cy="1869038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ja-JP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50" charset="-128"/>
              </a:endParaRPr>
            </a:p>
          </p:txBody>
        </p:sp>
        <p:cxnSp>
          <p:nvCxnSpPr>
            <p:cNvPr id="23" name="直線コネクタ 22">
              <a:extLst>
                <a:ext uri="{FF2B5EF4-FFF2-40B4-BE49-F238E27FC236}">
                  <a16:creationId xmlns:a16="http://schemas.microsoft.com/office/drawing/2014/main" id="{2E861358-2990-914C-B6C9-9680201ECEB9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070754" y="3489269"/>
              <a:ext cx="423868" cy="45717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26" name="図 25">
              <a:extLst>
                <a:ext uri="{FF2B5EF4-FFF2-40B4-BE49-F238E27FC236}">
                  <a16:creationId xmlns:a16="http://schemas.microsoft.com/office/drawing/2014/main" id="{3684E0EC-F87B-B34D-BF3C-BEC3E9A1DED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3703" y="2210678"/>
              <a:ext cx="1125665" cy="1125665"/>
            </a:xfrm>
            <a:prstGeom prst="rect">
              <a:avLst/>
            </a:prstGeom>
          </p:spPr>
        </p:pic>
        <p:cxnSp>
          <p:nvCxnSpPr>
            <p:cNvPr id="27" name="直線コネクタ 26">
              <a:extLst>
                <a:ext uri="{FF2B5EF4-FFF2-40B4-BE49-F238E27FC236}">
                  <a16:creationId xmlns:a16="http://schemas.microsoft.com/office/drawing/2014/main" id="{7DA34A49-8981-244B-8016-E426717A879C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2405473" y="3216306"/>
              <a:ext cx="1063868" cy="76036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9" name="テキスト ボックス 28">
              <a:extLst>
                <a:ext uri="{FF2B5EF4-FFF2-40B4-BE49-F238E27FC236}">
                  <a16:creationId xmlns:a16="http://schemas.microsoft.com/office/drawing/2014/main" id="{A81047FE-1B15-A84A-93EF-C3CA2DC61636}"/>
                </a:ext>
              </a:extLst>
            </p:cNvPr>
            <p:cNvSpPr txBox="1"/>
            <p:nvPr/>
          </p:nvSpPr>
          <p:spPr>
            <a:xfrm>
              <a:off x="1085620" y="3313294"/>
              <a:ext cx="1579044" cy="4956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/>
                <a:t>adversary</a:t>
              </a:r>
              <a:endParaRPr kumimoji="1" lang="ja-JP" altLang="en-US" sz="1600"/>
            </a:p>
          </p:txBody>
        </p: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B8813FE2-F2E3-9147-B631-54B2CC3F93EE}"/>
              </a:ext>
            </a:extLst>
          </p:cNvPr>
          <p:cNvGrpSpPr/>
          <p:nvPr/>
        </p:nvGrpSpPr>
        <p:grpSpPr>
          <a:xfrm>
            <a:off x="437814" y="3071496"/>
            <a:ext cx="1722778" cy="946205"/>
            <a:chOff x="185158" y="2131776"/>
            <a:chExt cx="4904657" cy="2535112"/>
          </a:xfrm>
        </p:grpSpPr>
        <p:sp>
          <p:nvSpPr>
            <p:cNvPr id="32" name="Freeform 2051">
              <a:extLst>
                <a:ext uri="{FF2B5EF4-FFF2-40B4-BE49-F238E27FC236}">
                  <a16:creationId xmlns:a16="http://schemas.microsoft.com/office/drawing/2014/main" id="{93DFAF10-0CED-E74E-A1A4-A5687DBBD4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6051" y="2324820"/>
              <a:ext cx="1224539" cy="156137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33" name="Freeform 2051">
              <a:extLst>
                <a:ext uri="{FF2B5EF4-FFF2-40B4-BE49-F238E27FC236}">
                  <a16:creationId xmlns:a16="http://schemas.microsoft.com/office/drawing/2014/main" id="{61781857-0E76-E849-854F-78962A9241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43796" y="2713037"/>
              <a:ext cx="1224539" cy="156137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34" name="Freeform 2051">
              <a:extLst>
                <a:ext uri="{FF2B5EF4-FFF2-40B4-BE49-F238E27FC236}">
                  <a16:creationId xmlns:a16="http://schemas.microsoft.com/office/drawing/2014/main" id="{84ADD1B9-AC8A-154C-B903-883CF29656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01541" y="3105509"/>
              <a:ext cx="1224539" cy="156137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cxnSp>
          <p:nvCxnSpPr>
            <p:cNvPr id="35" name="カギ線コネクタ 34">
              <a:extLst>
                <a:ext uri="{FF2B5EF4-FFF2-40B4-BE49-F238E27FC236}">
                  <a16:creationId xmlns:a16="http://schemas.microsoft.com/office/drawing/2014/main" id="{FB18F9E7-9EB7-EF49-A721-3282A828C374}"/>
                </a:ext>
              </a:extLst>
            </p:cNvPr>
            <p:cNvCxnSpPr>
              <a:cxnSpLocks/>
              <a:endCxn id="33" idx="7"/>
            </p:cNvCxnSpPr>
            <p:nvPr/>
          </p:nvCxnSpPr>
          <p:spPr bwMode="auto">
            <a:xfrm rot="10800000">
              <a:off x="2968336" y="2908209"/>
              <a:ext cx="782785" cy="19730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カギ線コネクタ 35">
              <a:extLst>
                <a:ext uri="{FF2B5EF4-FFF2-40B4-BE49-F238E27FC236}">
                  <a16:creationId xmlns:a16="http://schemas.microsoft.com/office/drawing/2014/main" id="{54E80A7C-259A-6745-8D68-C37493E8E2FC}"/>
                </a:ext>
              </a:extLst>
            </p:cNvPr>
            <p:cNvCxnSpPr>
              <a:cxnSpLocks/>
              <a:endCxn id="32" idx="7"/>
            </p:cNvCxnSpPr>
            <p:nvPr/>
          </p:nvCxnSpPr>
          <p:spPr bwMode="auto">
            <a:xfrm rot="10800000">
              <a:off x="1610591" y="2519992"/>
              <a:ext cx="745475" cy="193044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カギ線コネクタ 36">
              <a:extLst>
                <a:ext uri="{FF2B5EF4-FFF2-40B4-BE49-F238E27FC236}">
                  <a16:creationId xmlns:a16="http://schemas.microsoft.com/office/drawing/2014/main" id="{7D108E45-3CAB-4D40-8322-5F0E815227A9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85158" y="2131776"/>
              <a:ext cx="745475" cy="193044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カギ線コネクタ 37">
              <a:extLst>
                <a:ext uri="{FF2B5EF4-FFF2-40B4-BE49-F238E27FC236}">
                  <a16:creationId xmlns:a16="http://schemas.microsoft.com/office/drawing/2014/main" id="{BEFF02BD-5706-7E4C-95C3-9D3C216010CB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4307030" y="3363462"/>
              <a:ext cx="782785" cy="19730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グループ化 38">
            <a:extLst>
              <a:ext uri="{FF2B5EF4-FFF2-40B4-BE49-F238E27FC236}">
                <a16:creationId xmlns:a16="http://schemas.microsoft.com/office/drawing/2014/main" id="{2284270C-2C59-5F4D-9573-2974B9EBC477}"/>
              </a:ext>
            </a:extLst>
          </p:cNvPr>
          <p:cNvGrpSpPr/>
          <p:nvPr/>
        </p:nvGrpSpPr>
        <p:grpSpPr>
          <a:xfrm>
            <a:off x="139064" y="5011998"/>
            <a:ext cx="1722778" cy="946205"/>
            <a:chOff x="185158" y="2131776"/>
            <a:chExt cx="4904657" cy="2535112"/>
          </a:xfrm>
        </p:grpSpPr>
        <p:sp>
          <p:nvSpPr>
            <p:cNvPr id="40" name="Freeform 2051">
              <a:extLst>
                <a:ext uri="{FF2B5EF4-FFF2-40B4-BE49-F238E27FC236}">
                  <a16:creationId xmlns:a16="http://schemas.microsoft.com/office/drawing/2014/main" id="{6E4FBC6C-FF72-C442-A74C-EFB6F91E2F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6051" y="2324820"/>
              <a:ext cx="1224539" cy="156137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41" name="Freeform 2051">
              <a:extLst>
                <a:ext uri="{FF2B5EF4-FFF2-40B4-BE49-F238E27FC236}">
                  <a16:creationId xmlns:a16="http://schemas.microsoft.com/office/drawing/2014/main" id="{8F972CE4-E646-4948-A3C8-4708F31D3F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43796" y="2713037"/>
              <a:ext cx="1224539" cy="156137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42" name="Freeform 2051">
              <a:extLst>
                <a:ext uri="{FF2B5EF4-FFF2-40B4-BE49-F238E27FC236}">
                  <a16:creationId xmlns:a16="http://schemas.microsoft.com/office/drawing/2014/main" id="{DB5438ED-740A-E246-8F1F-62C5B6462B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01541" y="3105509"/>
              <a:ext cx="1224539" cy="156137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cxnSp>
          <p:nvCxnSpPr>
            <p:cNvPr id="43" name="カギ線コネクタ 42">
              <a:extLst>
                <a:ext uri="{FF2B5EF4-FFF2-40B4-BE49-F238E27FC236}">
                  <a16:creationId xmlns:a16="http://schemas.microsoft.com/office/drawing/2014/main" id="{6247D0C0-20E2-1741-ADED-30236CE55FB1}"/>
                </a:ext>
              </a:extLst>
            </p:cNvPr>
            <p:cNvCxnSpPr>
              <a:cxnSpLocks/>
              <a:endCxn id="41" idx="7"/>
            </p:cNvCxnSpPr>
            <p:nvPr/>
          </p:nvCxnSpPr>
          <p:spPr bwMode="auto">
            <a:xfrm rot="10800000">
              <a:off x="2968336" y="2908209"/>
              <a:ext cx="782785" cy="19730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カギ線コネクタ 43">
              <a:extLst>
                <a:ext uri="{FF2B5EF4-FFF2-40B4-BE49-F238E27FC236}">
                  <a16:creationId xmlns:a16="http://schemas.microsoft.com/office/drawing/2014/main" id="{451D350F-3D3C-1541-B912-6BBE4E02DE72}"/>
                </a:ext>
              </a:extLst>
            </p:cNvPr>
            <p:cNvCxnSpPr>
              <a:cxnSpLocks/>
              <a:endCxn id="40" idx="7"/>
            </p:cNvCxnSpPr>
            <p:nvPr/>
          </p:nvCxnSpPr>
          <p:spPr bwMode="auto">
            <a:xfrm rot="10800000">
              <a:off x="1610591" y="2519992"/>
              <a:ext cx="745475" cy="193044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カギ線コネクタ 44">
              <a:extLst>
                <a:ext uri="{FF2B5EF4-FFF2-40B4-BE49-F238E27FC236}">
                  <a16:creationId xmlns:a16="http://schemas.microsoft.com/office/drawing/2014/main" id="{6C60F156-AA69-1F45-8DB9-4CB3854002BB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85158" y="2131776"/>
              <a:ext cx="745475" cy="193044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カギ線コネクタ 45">
              <a:extLst>
                <a:ext uri="{FF2B5EF4-FFF2-40B4-BE49-F238E27FC236}">
                  <a16:creationId xmlns:a16="http://schemas.microsoft.com/office/drawing/2014/main" id="{71832661-66CB-D94A-A077-506CBBDF41CE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4307030" y="3363462"/>
              <a:ext cx="782785" cy="19730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DDCD48D2-120D-9E42-BC60-CE4BB0C37894}"/>
              </a:ext>
            </a:extLst>
          </p:cNvPr>
          <p:cNvGrpSpPr/>
          <p:nvPr/>
        </p:nvGrpSpPr>
        <p:grpSpPr>
          <a:xfrm>
            <a:off x="7316589" y="5183069"/>
            <a:ext cx="1722778" cy="946205"/>
            <a:chOff x="185158" y="2131776"/>
            <a:chExt cx="4904657" cy="2535112"/>
          </a:xfrm>
        </p:grpSpPr>
        <p:sp>
          <p:nvSpPr>
            <p:cNvPr id="48" name="Freeform 2051">
              <a:extLst>
                <a:ext uri="{FF2B5EF4-FFF2-40B4-BE49-F238E27FC236}">
                  <a16:creationId xmlns:a16="http://schemas.microsoft.com/office/drawing/2014/main" id="{9294BB9D-7D65-1343-A187-CAEF3FEBAF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6051" y="2324820"/>
              <a:ext cx="1224539" cy="156137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49" name="Freeform 2051">
              <a:extLst>
                <a:ext uri="{FF2B5EF4-FFF2-40B4-BE49-F238E27FC236}">
                  <a16:creationId xmlns:a16="http://schemas.microsoft.com/office/drawing/2014/main" id="{2ADA7B91-6F77-C04E-A5F1-F44D8D604F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43796" y="2713037"/>
              <a:ext cx="1224539" cy="156137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50" name="Freeform 2051">
              <a:extLst>
                <a:ext uri="{FF2B5EF4-FFF2-40B4-BE49-F238E27FC236}">
                  <a16:creationId xmlns:a16="http://schemas.microsoft.com/office/drawing/2014/main" id="{B39C35D5-7F2E-2E4F-9CC5-A87CD6555B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01541" y="3105509"/>
              <a:ext cx="1224539" cy="1561379"/>
            </a:xfrm>
            <a:custGeom>
              <a:avLst/>
              <a:gdLst>
                <a:gd name="T0" fmla="*/ 128 w 144"/>
                <a:gd name="T1" fmla="*/ 0 h 128"/>
                <a:gd name="T2" fmla="*/ 16 w 144"/>
                <a:gd name="T3" fmla="*/ 0 h 128"/>
                <a:gd name="T4" fmla="*/ 0 w 144"/>
                <a:gd name="T5" fmla="*/ 16 h 128"/>
                <a:gd name="T6" fmla="*/ 0 w 144"/>
                <a:gd name="T7" fmla="*/ 112 h 128"/>
                <a:gd name="T8" fmla="*/ 16 w 144"/>
                <a:gd name="T9" fmla="*/ 128 h 128"/>
                <a:gd name="T10" fmla="*/ 128 w 144"/>
                <a:gd name="T11" fmla="*/ 128 h 128"/>
                <a:gd name="T12" fmla="*/ 144 w 144"/>
                <a:gd name="T13" fmla="*/ 112 h 128"/>
                <a:gd name="T14" fmla="*/ 144 w 144"/>
                <a:gd name="T15" fmla="*/ 16 h 128"/>
                <a:gd name="T16" fmla="*/ 128 w 144"/>
                <a:gd name="T17" fmla="*/ 0 h 128"/>
                <a:gd name="T18" fmla="*/ 128 w 144"/>
                <a:gd name="T19" fmla="*/ 112 h 128"/>
                <a:gd name="T20" fmla="*/ 16 w 144"/>
                <a:gd name="T21" fmla="*/ 112 h 128"/>
                <a:gd name="T22" fmla="*/ 16 w 144"/>
                <a:gd name="T23" fmla="*/ 32 h 128"/>
                <a:gd name="T24" fmla="*/ 128 w 144"/>
                <a:gd name="T25" fmla="*/ 32 h 128"/>
                <a:gd name="T26" fmla="*/ 128 w 144"/>
                <a:gd name="T27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28">
                  <a:moveTo>
                    <a:pt x="12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37" y="128"/>
                    <a:pt x="144" y="121"/>
                    <a:pt x="144" y="112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44" y="7"/>
                    <a:pt x="137" y="0"/>
                    <a:pt x="128" y="0"/>
                  </a:cubicBezTo>
                  <a:close/>
                  <a:moveTo>
                    <a:pt x="128" y="112"/>
                  </a:moveTo>
                  <a:cubicBezTo>
                    <a:pt x="16" y="112"/>
                    <a:pt x="16" y="112"/>
                    <a:pt x="16" y="11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8" y="112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cxnSp>
          <p:nvCxnSpPr>
            <p:cNvPr id="51" name="カギ線コネクタ 50">
              <a:extLst>
                <a:ext uri="{FF2B5EF4-FFF2-40B4-BE49-F238E27FC236}">
                  <a16:creationId xmlns:a16="http://schemas.microsoft.com/office/drawing/2014/main" id="{A3565D02-1D45-4040-A555-1F028F0A8EB8}"/>
                </a:ext>
              </a:extLst>
            </p:cNvPr>
            <p:cNvCxnSpPr>
              <a:cxnSpLocks/>
              <a:endCxn id="49" idx="7"/>
            </p:cNvCxnSpPr>
            <p:nvPr/>
          </p:nvCxnSpPr>
          <p:spPr bwMode="auto">
            <a:xfrm rot="10800000">
              <a:off x="2968336" y="2908209"/>
              <a:ext cx="782785" cy="19730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カギ線コネクタ 51">
              <a:extLst>
                <a:ext uri="{FF2B5EF4-FFF2-40B4-BE49-F238E27FC236}">
                  <a16:creationId xmlns:a16="http://schemas.microsoft.com/office/drawing/2014/main" id="{9327C61B-8F0A-8F4D-8CBF-70A7EBC69ABB}"/>
                </a:ext>
              </a:extLst>
            </p:cNvPr>
            <p:cNvCxnSpPr>
              <a:cxnSpLocks/>
              <a:endCxn id="48" idx="7"/>
            </p:cNvCxnSpPr>
            <p:nvPr/>
          </p:nvCxnSpPr>
          <p:spPr bwMode="auto">
            <a:xfrm rot="10800000">
              <a:off x="1610591" y="2519992"/>
              <a:ext cx="745475" cy="193044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カギ線コネクタ 52">
              <a:extLst>
                <a:ext uri="{FF2B5EF4-FFF2-40B4-BE49-F238E27FC236}">
                  <a16:creationId xmlns:a16="http://schemas.microsoft.com/office/drawing/2014/main" id="{B7CF2FB0-37B1-FD4D-BF14-CA7616302FD2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85158" y="2131776"/>
              <a:ext cx="745475" cy="193044"/>
            </a:xfrm>
            <a:prstGeom prst="bentConnector3">
              <a:avLst>
                <a:gd name="adj1" fmla="val 540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カギ線コネクタ 53">
              <a:extLst>
                <a:ext uri="{FF2B5EF4-FFF2-40B4-BE49-F238E27FC236}">
                  <a16:creationId xmlns:a16="http://schemas.microsoft.com/office/drawing/2014/main" id="{4FFC83D1-7B4C-E741-8D9A-8C32AB4692CD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4307030" y="3363462"/>
              <a:ext cx="782785" cy="197300"/>
            </a:xfrm>
            <a:prstGeom prst="bentConnector3">
              <a:avLst>
                <a:gd name="adj1" fmla="val 885"/>
              </a:avLst>
            </a:prstGeom>
            <a:ln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37878CA-FC5F-C14E-88F8-028E7BC652FA}"/>
              </a:ext>
            </a:extLst>
          </p:cNvPr>
          <p:cNvSpPr txBox="1"/>
          <p:nvPr/>
        </p:nvSpPr>
        <p:spPr>
          <a:xfrm>
            <a:off x="494564" y="4071138"/>
            <a:ext cx="1648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blockchain</a:t>
            </a:r>
            <a:endParaRPr kumimoji="1" lang="ja-JP" altLang="en-US"/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9A61A406-6A16-D243-A39C-C71785E71EE7}"/>
              </a:ext>
            </a:extLst>
          </p:cNvPr>
          <p:cNvSpPr txBox="1"/>
          <p:nvPr/>
        </p:nvSpPr>
        <p:spPr>
          <a:xfrm>
            <a:off x="102013" y="5922029"/>
            <a:ext cx="1648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blockchain</a:t>
            </a:r>
            <a:endParaRPr kumimoji="1" lang="ja-JP" altLang="en-US"/>
          </a:p>
        </p:txBody>
      </p:sp>
      <p:sp>
        <p:nvSpPr>
          <p:cNvPr id="65" name="テキスト ボックス 64">
            <a:extLst>
              <a:ext uri="{FF2B5EF4-FFF2-40B4-BE49-F238E27FC236}">
                <a16:creationId xmlns:a16="http://schemas.microsoft.com/office/drawing/2014/main" id="{BCE4E3D2-224F-B74B-BE89-B0D585E82F14}"/>
              </a:ext>
            </a:extLst>
          </p:cNvPr>
          <p:cNvSpPr txBox="1"/>
          <p:nvPr/>
        </p:nvSpPr>
        <p:spPr>
          <a:xfrm>
            <a:off x="7316588" y="6026502"/>
            <a:ext cx="1648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blockchain</a:t>
            </a:r>
            <a:endParaRPr kumimoji="1" lang="ja-JP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CADB9E-FAF3-CB45-99C0-1A31A6A30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ja-JP" dirty="0"/>
              <a:t>Challenging</a:t>
            </a:r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B4BE8DC-8C49-F945-8EEF-F57A432EF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0"/>
              <a:buChar char="u"/>
              <a:defRPr/>
            </a:pPr>
            <a:r>
              <a:rPr lang="en-US" altLang="ja-JP" dirty="0"/>
              <a:t>Incentive design for miner</a:t>
            </a:r>
          </a:p>
          <a:p>
            <a:pPr lvl="1">
              <a:buFont typeface="Wingdings" charset="0"/>
              <a:buChar char="u"/>
              <a:defRPr/>
            </a:pPr>
            <a:r>
              <a:rPr lang="en-US" altLang="ja-JP" dirty="0"/>
              <a:t>Blockchain network is supported by miners. they receive incentive as reward.</a:t>
            </a:r>
          </a:p>
          <a:p>
            <a:pPr lvl="1">
              <a:buFont typeface="Wingdings" charset="0"/>
              <a:buChar char="u"/>
              <a:defRPr/>
            </a:pPr>
            <a:r>
              <a:rPr lang="en-US" altLang="ja-JP" dirty="0"/>
              <a:t>It is needed to design incentive </a:t>
            </a:r>
          </a:p>
          <a:p>
            <a:pPr marL="457200" lvl="1" indent="0">
              <a:buNone/>
              <a:defRPr/>
            </a:pPr>
            <a:endParaRPr lang="en-US" altLang="ja-JP" dirty="0"/>
          </a:p>
          <a:p>
            <a:pPr>
              <a:buFont typeface="Wingdings" charset="0"/>
              <a:buChar char="u"/>
              <a:defRPr/>
            </a:pPr>
            <a:r>
              <a:rPr lang="en-US" altLang="ja-JP" dirty="0"/>
              <a:t>To keep data secret</a:t>
            </a:r>
          </a:p>
          <a:p>
            <a:pPr lvl="1">
              <a:buFont typeface="Wingdings" charset="0"/>
              <a:buChar char="u"/>
              <a:defRPr/>
            </a:pPr>
            <a:r>
              <a:rPr lang="en-US" altLang="ja-JP" dirty="0"/>
              <a:t>Usually, data must be kept secret but blockchain keep data open</a:t>
            </a:r>
          </a:p>
          <a:p>
            <a:pPr lvl="1">
              <a:buFont typeface="Wingdings" charset="0"/>
              <a:buChar char="u"/>
              <a:defRPr/>
            </a:pPr>
            <a:endParaRPr lang="ja-JP" altLang="en-US"/>
          </a:p>
        </p:txBody>
      </p:sp>
      <p:sp>
        <p:nvSpPr>
          <p:cNvPr id="8195" name="スライド番号プレースホルダー 3">
            <a:extLst>
              <a:ext uri="{FF2B5EF4-FFF2-40B4-BE49-F238E27FC236}">
                <a16:creationId xmlns:a16="http://schemas.microsoft.com/office/drawing/2014/main" id="{C32E58B4-1DFC-C846-92A3-F1BE7DF4BB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FC2EFAE-B072-F644-8A74-7802D04A05B9}" type="slidenum">
              <a:rPr lang="ja-JP" altLang="en-US" sz="1200"/>
              <a:pPr/>
              <a:t>4</a:t>
            </a:fld>
            <a:endParaRPr lang="ja-JP" altLang="en-US" sz="1200"/>
          </a:p>
        </p:txBody>
      </p:sp>
    </p:spTree>
    <p:extLst>
      <p:ext uri="{BB962C8B-B14F-4D97-AF65-F5344CB8AC3E}">
        <p14:creationId xmlns:p14="http://schemas.microsoft.com/office/powerpoint/2010/main" val="36489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92B2D9E-93AD-A84F-8951-3DB2D6142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ja-JP" dirty="0"/>
              <a:t>Project Member</a:t>
            </a:r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D4B0C34-4881-E24E-A1F3-9EC856EC2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0"/>
              <a:buChar char="u"/>
              <a:defRPr/>
            </a:pPr>
            <a:endParaRPr lang="ja-JP" altLang="en-US"/>
          </a:p>
        </p:txBody>
      </p:sp>
      <p:sp>
        <p:nvSpPr>
          <p:cNvPr id="9219" name="スライド番号プレースホルダー 3">
            <a:extLst>
              <a:ext uri="{FF2B5EF4-FFF2-40B4-BE49-F238E27FC236}">
                <a16:creationId xmlns:a16="http://schemas.microsoft.com/office/drawing/2014/main" id="{3F8217B7-E840-4641-AF72-9F5665AAB9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A81A702-DDF9-8F4C-AB4C-7AFC80965702}" type="slidenum">
              <a:rPr lang="ja-JP" altLang="en-US" sz="1200"/>
              <a:pPr/>
              <a:t>5</a:t>
            </a:fld>
            <a:endParaRPr lang="ja-JP" altLang="en-US" sz="1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CADB9E-FAF3-CB45-99C0-1A31A6A30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ja-JP" dirty="0"/>
              <a:t>Research Plan</a:t>
            </a:r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B4BE8DC-8C49-F945-8EEF-F57A432EF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0"/>
              <a:buChar char="u"/>
              <a:defRPr/>
            </a:pPr>
            <a:r>
              <a:rPr lang="en-US" altLang="ja-JP" dirty="0" err="1"/>
              <a:t>June~Aug</a:t>
            </a:r>
            <a:endParaRPr lang="en-US" altLang="ja-JP" dirty="0"/>
          </a:p>
          <a:p>
            <a:pPr marL="0" indent="0">
              <a:buNone/>
              <a:defRPr/>
            </a:pPr>
            <a:r>
              <a:rPr lang="en-US" altLang="ja-JP" dirty="0"/>
              <a:t>  </a:t>
            </a:r>
            <a:r>
              <a:rPr lang="ja-JP" altLang="en-US"/>
              <a:t>スマートコントラクトの理解</a:t>
            </a:r>
            <a:endParaRPr lang="en-US" altLang="ja-JP" dirty="0"/>
          </a:p>
          <a:p>
            <a:pPr marL="0" indent="0">
              <a:buNone/>
              <a:defRPr/>
            </a:pPr>
            <a:r>
              <a:rPr lang="ja-JP" altLang="en-US"/>
              <a:t>　関連論文を読む</a:t>
            </a:r>
            <a:endParaRPr lang="en-US" altLang="ja-JP" dirty="0"/>
          </a:p>
          <a:p>
            <a:pPr>
              <a:buFont typeface="Wingdings" charset="0"/>
              <a:buChar char="u"/>
              <a:defRPr/>
            </a:pPr>
            <a:r>
              <a:rPr lang="en-US" altLang="ja-JP" dirty="0" err="1"/>
              <a:t>Sep~Nov</a:t>
            </a:r>
            <a:r>
              <a:rPr lang="en-US" altLang="ja-JP" dirty="0"/>
              <a:t>.</a:t>
            </a:r>
          </a:p>
          <a:p>
            <a:pPr marL="0" indent="0">
              <a:buNone/>
              <a:defRPr/>
            </a:pPr>
            <a:r>
              <a:rPr lang="en-US" altLang="ja-JP" dirty="0"/>
              <a:t>   </a:t>
            </a:r>
            <a:r>
              <a:rPr lang="ja-JP" altLang="en-US"/>
              <a:t>機能の実装</a:t>
            </a:r>
            <a:endParaRPr lang="en-US" altLang="ja-JP" dirty="0"/>
          </a:p>
          <a:p>
            <a:pPr marL="0" indent="0">
              <a:buNone/>
              <a:defRPr/>
            </a:pPr>
            <a:r>
              <a:rPr lang="en-US" altLang="ja-JP" dirty="0"/>
              <a:t>   </a:t>
            </a:r>
            <a:r>
              <a:rPr lang="ja-JP" altLang="en-US"/>
              <a:t>検証</a:t>
            </a:r>
            <a:endParaRPr lang="en-US" altLang="ja-JP" dirty="0"/>
          </a:p>
          <a:p>
            <a:pPr>
              <a:buFont typeface="Wingdings" charset="0"/>
              <a:buChar char="u"/>
              <a:defRPr/>
            </a:pPr>
            <a:r>
              <a:rPr lang="en-US" altLang="ja-JP" dirty="0" err="1"/>
              <a:t>Dec~Feb</a:t>
            </a:r>
            <a:endParaRPr lang="en-US" altLang="ja-JP" dirty="0"/>
          </a:p>
          <a:p>
            <a:pPr marL="0" indent="0">
              <a:buNone/>
              <a:defRPr/>
            </a:pPr>
            <a:r>
              <a:rPr lang="en-US" altLang="ja-JP" dirty="0"/>
              <a:t>   </a:t>
            </a:r>
            <a:r>
              <a:rPr lang="ja-JP" altLang="en-US"/>
              <a:t>テスト</a:t>
            </a:r>
            <a:endParaRPr lang="en-US" altLang="ja-JP" dirty="0"/>
          </a:p>
          <a:p>
            <a:pPr marL="0" indent="0">
              <a:buNone/>
              <a:defRPr/>
            </a:pPr>
            <a:r>
              <a:rPr lang="ja-JP" altLang="en-US"/>
              <a:t>　発表の準備</a:t>
            </a:r>
          </a:p>
        </p:txBody>
      </p:sp>
      <p:sp>
        <p:nvSpPr>
          <p:cNvPr id="8195" name="スライド番号プレースホルダー 3">
            <a:extLst>
              <a:ext uri="{FF2B5EF4-FFF2-40B4-BE49-F238E27FC236}">
                <a16:creationId xmlns:a16="http://schemas.microsoft.com/office/drawing/2014/main" id="{C32E58B4-1DFC-C846-92A3-F1BE7DF4BB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FC2EFAE-B072-F644-8A74-7802D04A05B9}" type="slidenum">
              <a:rPr lang="ja-JP" altLang="en-US" sz="1200"/>
              <a:pPr/>
              <a:t>6</a:t>
            </a:fld>
            <a:endParaRPr lang="ja-JP" altLang="en-US" sz="1200"/>
          </a:p>
        </p:txBody>
      </p:sp>
    </p:spTree>
    <p:extLst>
      <p:ext uri="{BB962C8B-B14F-4D97-AF65-F5344CB8AC3E}">
        <p14:creationId xmlns:p14="http://schemas.microsoft.com/office/powerpoint/2010/main" val="2316167584"/>
      </p:ext>
    </p:extLst>
  </p:cSld>
  <p:clrMapOvr>
    <a:masterClrMapping/>
  </p:clrMapOvr>
</p:sld>
</file>

<file path=ppt/theme/theme1.xml><?xml version="1.0" encoding="utf-8"?>
<a:theme xmlns:a="http://schemas.openxmlformats.org/drawingml/2006/main" name="MTFUJI">
  <a:themeElements>
    <a:clrScheme name="MTFUJI 2">
      <a:dk1>
        <a:srgbClr val="000000"/>
      </a:dk1>
      <a:lt1>
        <a:srgbClr val="FFFFFF"/>
      </a:lt1>
      <a:dk2>
        <a:srgbClr val="003399"/>
      </a:dk2>
      <a:lt2>
        <a:srgbClr val="FFFFFF"/>
      </a:lt2>
      <a:accent1>
        <a:srgbClr val="82B5CA"/>
      </a:accent1>
      <a:accent2>
        <a:srgbClr val="448C8E"/>
      </a:accent2>
      <a:accent3>
        <a:srgbClr val="FFFFFF"/>
      </a:accent3>
      <a:accent4>
        <a:srgbClr val="000000"/>
      </a:accent4>
      <a:accent5>
        <a:srgbClr val="C1D7E1"/>
      </a:accent5>
      <a:accent6>
        <a:srgbClr val="3D7E80"/>
      </a:accent6>
      <a:hlink>
        <a:srgbClr val="A384C8"/>
      </a:hlink>
      <a:folHlink>
        <a:srgbClr val="6B5653"/>
      </a:folHlink>
    </a:clrScheme>
    <a:fontScheme name="MTFUJI">
      <a:majorFont>
        <a:latin typeface="ＭＳ Ｐゴシック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5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50" charset="-128"/>
          </a:defRPr>
        </a:defPPr>
      </a:lstStyle>
    </a:lnDef>
  </a:objectDefaults>
  <a:extraClrSchemeLst>
    <a:extraClrScheme>
      <a:clrScheme name="MTFUJI 1">
        <a:dk1>
          <a:srgbClr val="000000"/>
        </a:dk1>
        <a:lt1>
          <a:srgbClr val="FFFFFF"/>
        </a:lt1>
        <a:dk2>
          <a:srgbClr val="25367F"/>
        </a:dk2>
        <a:lt2>
          <a:srgbClr val="B29782"/>
        </a:lt2>
        <a:accent1>
          <a:srgbClr val="82B5CA"/>
        </a:accent1>
        <a:accent2>
          <a:srgbClr val="448C8E"/>
        </a:accent2>
        <a:accent3>
          <a:srgbClr val="ACAEC0"/>
        </a:accent3>
        <a:accent4>
          <a:srgbClr val="DADADA"/>
        </a:accent4>
        <a:accent5>
          <a:srgbClr val="C1D7E1"/>
        </a:accent5>
        <a:accent6>
          <a:srgbClr val="3D7E80"/>
        </a:accent6>
        <a:hlink>
          <a:srgbClr val="5C885F"/>
        </a:hlink>
        <a:folHlink>
          <a:srgbClr val="6B565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TFUJI 2">
        <a:dk1>
          <a:srgbClr val="000000"/>
        </a:dk1>
        <a:lt1>
          <a:srgbClr val="FFFFFF"/>
        </a:lt1>
        <a:dk2>
          <a:srgbClr val="003399"/>
        </a:dk2>
        <a:lt2>
          <a:srgbClr val="FFFFFF"/>
        </a:lt2>
        <a:accent1>
          <a:srgbClr val="82B5CA"/>
        </a:accent1>
        <a:accent2>
          <a:srgbClr val="448C8E"/>
        </a:accent2>
        <a:accent3>
          <a:srgbClr val="FFFFFF"/>
        </a:accent3>
        <a:accent4>
          <a:srgbClr val="000000"/>
        </a:accent4>
        <a:accent5>
          <a:srgbClr val="C1D7E1"/>
        </a:accent5>
        <a:accent6>
          <a:srgbClr val="3D7E80"/>
        </a:accent6>
        <a:hlink>
          <a:srgbClr val="A384C8"/>
        </a:hlink>
        <a:folHlink>
          <a:srgbClr val="6B565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TFUJI 3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C0C0C0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TFUJI 4">
        <a:dk1>
          <a:srgbClr val="000000"/>
        </a:dk1>
        <a:lt1>
          <a:srgbClr val="ACCEDC"/>
        </a:lt1>
        <a:dk2>
          <a:srgbClr val="003366"/>
        </a:dk2>
        <a:lt2>
          <a:srgbClr val="FFFFFF"/>
        </a:lt2>
        <a:accent1>
          <a:srgbClr val="82B5CA"/>
        </a:accent1>
        <a:accent2>
          <a:srgbClr val="769537"/>
        </a:accent2>
        <a:accent3>
          <a:srgbClr val="D2E3EB"/>
        </a:accent3>
        <a:accent4>
          <a:srgbClr val="000000"/>
        </a:accent4>
        <a:accent5>
          <a:srgbClr val="C1D7E1"/>
        </a:accent5>
        <a:accent6>
          <a:srgbClr val="6A8731"/>
        </a:accent6>
        <a:hlink>
          <a:srgbClr val="3F7EBD"/>
        </a:hlink>
        <a:folHlink>
          <a:srgbClr val="B77A3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TFUJI 5">
        <a:dk1>
          <a:srgbClr val="000000"/>
        </a:dk1>
        <a:lt1>
          <a:srgbClr val="FFFFFF"/>
        </a:lt1>
        <a:dk2>
          <a:srgbClr val="800080"/>
        </a:dk2>
        <a:lt2>
          <a:srgbClr val="FFFFCC"/>
        </a:lt2>
        <a:accent1>
          <a:srgbClr val="FF6699"/>
        </a:accent1>
        <a:accent2>
          <a:srgbClr val="FFCC66"/>
        </a:accent2>
        <a:accent3>
          <a:srgbClr val="C0AAC0"/>
        </a:accent3>
        <a:accent4>
          <a:srgbClr val="DADADA"/>
        </a:accent4>
        <a:accent5>
          <a:srgbClr val="FFB8CA"/>
        </a:accent5>
        <a:accent6>
          <a:srgbClr val="E7B95C"/>
        </a:accent6>
        <a:hlink>
          <a:srgbClr val="99CC00"/>
        </a:hlink>
        <a:folHlink>
          <a:srgbClr val="FF99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TFUJI 6">
        <a:dk1>
          <a:srgbClr val="006699"/>
        </a:dk1>
        <a:lt1>
          <a:srgbClr val="FFFFFF"/>
        </a:lt1>
        <a:dk2>
          <a:srgbClr val="009999"/>
        </a:dk2>
        <a:lt2>
          <a:srgbClr val="FFFFCC"/>
        </a:lt2>
        <a:accent1>
          <a:srgbClr val="47B6B9"/>
        </a:accent1>
        <a:accent2>
          <a:srgbClr val="C6A854"/>
        </a:accent2>
        <a:accent3>
          <a:srgbClr val="AACACA"/>
        </a:accent3>
        <a:accent4>
          <a:srgbClr val="DADADA"/>
        </a:accent4>
        <a:accent5>
          <a:srgbClr val="B1D7D9"/>
        </a:accent5>
        <a:accent6>
          <a:srgbClr val="B3984B"/>
        </a:accent6>
        <a:hlink>
          <a:srgbClr val="46904B"/>
        </a:hlink>
        <a:folHlink>
          <a:srgbClr val="003366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​​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​​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Office\Templates\Presentation Designs\MTFUJI.POT</Template>
  <TotalTime>10519</TotalTime>
  <Words>170</Words>
  <Application>Microsoft Macintosh PowerPoint</Application>
  <PresentationFormat>画面に合わせる (4:3)</PresentationFormat>
  <Paragraphs>53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4" baseType="lpstr">
      <vt:lpstr>HG正楷書体-PRO</vt:lpstr>
      <vt:lpstr>ＭＳ Ｐゴシック</vt:lpstr>
      <vt:lpstr>ＭＳ Ｐ明朝</vt:lpstr>
      <vt:lpstr>小塚ゴシック Pr6N M</vt:lpstr>
      <vt:lpstr>Arial</vt:lpstr>
      <vt:lpstr>Times New Roman</vt:lpstr>
      <vt:lpstr>Wingdings</vt:lpstr>
      <vt:lpstr>MTFUJI</vt:lpstr>
      <vt:lpstr>Background</vt:lpstr>
      <vt:lpstr>Purpose</vt:lpstr>
      <vt:lpstr>Originality</vt:lpstr>
      <vt:lpstr>Challenging</vt:lpstr>
      <vt:lpstr>Project Member</vt:lpstr>
      <vt:lpstr>Research Plan</vt:lpstr>
    </vt:vector>
  </TitlesOfParts>
  <Manager/>
  <Company> </Company>
  <LinksUpToDate>false</LinksUpToDate>
  <SharedDoc>false</SharedDoc>
  <HyperlinkBase/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Background</dc:title>
  <dc:subject/>
  <dc:creator>NAIST</dc:creator>
  <cp:keywords/>
  <dc:description/>
  <cp:lastModifiedBy>Microsoft Office ユーザー</cp:lastModifiedBy>
  <cp:revision>176</cp:revision>
  <cp:lastPrinted>2016-06-19T11:31:17Z</cp:lastPrinted>
  <dcterms:created xsi:type="dcterms:W3CDTF">2004-02-04T23:54:12Z</dcterms:created>
  <dcterms:modified xsi:type="dcterms:W3CDTF">2018-06-01T06:09:43Z</dcterms:modified>
  <cp:category/>
</cp:coreProperties>
</file>

<file path=docProps/thumbnail.jpeg>
</file>